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69" r:id="rId7"/>
    <p:sldId id="267" r:id="rId8"/>
    <p:sldId id="271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1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C0F"/>
    <a:srgbClr val="758591"/>
    <a:srgbClr val="0784C1"/>
    <a:srgbClr val="6FB0C7"/>
    <a:srgbClr val="B9DAE5"/>
    <a:srgbClr val="005EB8"/>
    <a:srgbClr val="005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6196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58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28ED8-E938-4D00-AE56-F75E85D1E152}" type="datetimeFigureOut">
              <a:rPr lang="nl-NL" smtClean="0"/>
              <a:t>16-8-2023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DADB4-8594-4C26-BDD9-BD0F65D1658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6040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603F11-C2D7-47C3-9988-020B3F0F25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064424"/>
            <a:ext cx="9144000" cy="1051243"/>
          </a:xfrm>
        </p:spPr>
        <p:txBody>
          <a:bodyPr anchor="b"/>
          <a:lstStyle>
            <a:lvl1pPr algn="ctr">
              <a:defRPr sz="6000">
                <a:ln>
                  <a:noFill/>
                </a:ln>
                <a:solidFill>
                  <a:schemeClr val="bg1"/>
                </a:solidFill>
                <a:latin typeface="Gotham Black" pitchFamily="50" charset="0"/>
              </a:defRPr>
            </a:lvl1pPr>
          </a:lstStyle>
          <a:p>
            <a:r>
              <a:rPr lang="en-US" dirty="0"/>
              <a:t>DE TITEL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6858426-25A7-4447-B84D-8344E88B06D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293017"/>
            <a:ext cx="9144000" cy="47212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De </a:t>
            </a:r>
            <a:r>
              <a:rPr lang="en-US" dirty="0" err="1"/>
              <a:t>ondertitel</a:t>
            </a:r>
            <a:endParaRPr lang="nl-NL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F6769BD-428B-4A8C-AD25-77147D7E7C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214" y="5611774"/>
            <a:ext cx="1991572" cy="71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61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029277-7E16-458E-8305-954405F3B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894083"/>
            <a:ext cx="3932237" cy="1600200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7B58BC-9888-472E-BEDE-16656F517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5068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461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5227B8-C4A8-49A7-BF4D-EC1C9A762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4099"/>
            <a:ext cx="10515600" cy="10201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016438E-0D46-A28C-D17B-C23130D2725A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304852256"/>
              </p:ext>
            </p:extLst>
          </p:nvPr>
        </p:nvGraphicFramePr>
        <p:xfrm>
          <a:off x="838200" y="2190355"/>
          <a:ext cx="10515600" cy="2225040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9781416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6228387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00777436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71069145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919499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ontserrat" panose="00000500000000000000" pitchFamily="50" charset="0"/>
                        </a:rPr>
                        <a:t>Table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ontserrat" panose="00000500000000000000" pitchFamily="50" charset="0"/>
                        </a:rPr>
                        <a:t>Column 2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ontserrat" panose="00000500000000000000" pitchFamily="50" charset="0"/>
                        </a:rPr>
                        <a:t>Column 3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ontserrat" panose="00000500000000000000" pitchFamily="50" charset="0"/>
                        </a:rPr>
                        <a:t>Column 4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ontserrat" panose="00000500000000000000" pitchFamily="50" charset="0"/>
                        </a:rPr>
                        <a:t>Column 5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543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ontserrat" panose="00000500000000000000" pitchFamily="50" charset="0"/>
                        </a:rPr>
                        <a:t>Ensure table text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ontserrat" panose="00000500000000000000" pitchFamily="50" charset="0"/>
                        </a:rPr>
                        <a:t>is also changed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ontserrat" panose="00000500000000000000" pitchFamily="50" charset="0"/>
                        </a:rPr>
                        <a:t>into Gotham 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ontserrat" panose="00000500000000000000" pitchFamily="50" charset="0"/>
                        </a:rPr>
                        <a:t>font.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89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dirty="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406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dirty="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503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dirty="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733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dirty="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Montserrat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967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84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289FE7-BB9F-4C94-9A59-9F015C807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551793"/>
            <a:ext cx="4902036" cy="160020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83F7F2E-7B42-4A3F-8727-2B26D929E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1"/>
            <a:ext cx="6096000" cy="58332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2D5C5A6-27D2-42ED-929A-A8F9BD72A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64524"/>
            <a:ext cx="4898860" cy="289034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7233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83F7F2E-7B42-4A3F-8727-2B26D929E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6096000" cy="58332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0289FE7-BB9F-4C94-9A59-9F015C807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6281" y="593835"/>
            <a:ext cx="4902036" cy="160020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2D5C5A6-27D2-42ED-929A-A8F9BD72A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96281" y="2459420"/>
            <a:ext cx="4898860" cy="289034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2960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83F7F2E-7B42-4A3F-8727-2B26D929E4D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idx="1"/>
          </p:nvPr>
        </p:nvSpPr>
        <p:spPr>
          <a:xfrm>
            <a:off x="0" y="1"/>
            <a:ext cx="12192000" cy="58332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0289FE7-BB9F-4C94-9A59-9F015C807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024759"/>
            <a:ext cx="10567112" cy="806669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2D5C5A6-27D2-42ED-929A-A8F9BD72A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2444" y="2056085"/>
            <a:ext cx="10567112" cy="51894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7354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83F7F2E-7B42-4A3F-8727-2B26D929E4D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idx="1"/>
          </p:nvPr>
        </p:nvSpPr>
        <p:spPr>
          <a:xfrm>
            <a:off x="0" y="1"/>
            <a:ext cx="12192000" cy="58332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5909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3E8804-707A-4D37-B010-215C18275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965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BA04E4-610F-42A8-A5A8-8712E74F3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088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E9551B-5797-4C2A-ACBD-F5F42DD32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6447"/>
            <a:ext cx="10515600" cy="36930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390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el en object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BA04E4-610F-42A8-A5A8-8712E74F3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0884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E9551B-5797-4C2A-ACBD-F5F42DD32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6447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3CDCBD5B-7AE3-7B9E-5E71-F26311E5E2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931" y="5974437"/>
            <a:ext cx="1991572" cy="71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68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2">
            <a:extLst>
              <a:ext uri="{FF2B5EF4-FFF2-40B4-BE49-F238E27FC236}">
                <a16:creationId xmlns:a16="http://schemas.microsoft.com/office/drawing/2014/main" id="{D6DACED2-2B1A-A66C-6AAF-F008A5534B6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idx="1"/>
          </p:nvPr>
        </p:nvSpPr>
        <p:spPr>
          <a:xfrm>
            <a:off x="0" y="0"/>
            <a:ext cx="12192000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6603F11-C2D7-47C3-9988-020B3F0F25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09545" y="1883632"/>
            <a:ext cx="3972910" cy="935421"/>
          </a:xfrm>
          <a:solidFill>
            <a:srgbClr val="005EB8"/>
          </a:solidFill>
        </p:spPr>
        <p:txBody>
          <a:bodyPr anchor="b"/>
          <a:lstStyle>
            <a:lvl1pPr algn="ctr">
              <a:defRPr sz="6000">
                <a:ln>
                  <a:noFill/>
                </a:ln>
                <a:solidFill>
                  <a:schemeClr val="bg1"/>
                </a:solidFill>
                <a:latin typeface="Gotham Black" pitchFamily="50" charset="0"/>
              </a:defRPr>
            </a:lvl1pPr>
          </a:lstStyle>
          <a:p>
            <a:r>
              <a:rPr lang="en-US" dirty="0"/>
              <a:t>DE TITEL</a:t>
            </a:r>
            <a:endParaRPr lang="nl-NL" dirty="0"/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85E51EBF-BFAF-DF72-B675-C0F93A2246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214" y="5638106"/>
            <a:ext cx="1991572" cy="71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43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414C2-E82E-4504-9FF6-8DAC7D494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05545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F1C0385-8A53-42F5-B2B8-54D3C6E35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0727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143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ekop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414C2-E82E-4504-9FF6-8DAC7D494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331365"/>
            <a:ext cx="10515600" cy="2852737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F1C0385-8A53-42F5-B2B8-54D3C6E35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0180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AA98A57-B560-AF83-94FC-EBEBCD4D29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931" y="5974437"/>
            <a:ext cx="1991572" cy="71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54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FE2495-3459-493D-9597-AEDA0E3E5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6D2C50-345B-4F9F-907A-1A7C5B8081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499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1AF1DC-F056-4D55-AFA1-8152254F7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499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69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7CC143-FBB6-4DB0-B973-D753794F5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AC86911-1AC8-4F35-9FC8-DF2AD7E9B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69CC5F3-628D-4807-A834-9B428DBAE9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864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965BC5A-E220-4613-BD79-33D352BEF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3D286AC-7821-40D0-B1B2-FA43832824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864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281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8660C0F-1DFC-2030-E3E8-79866C5F9C0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B9DA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C6C82F-2257-8FD0-D441-DCF9B65908B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6000" cy="6858000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6D2C50-345B-4F9F-907A-1A7C5B8081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5074" y="1825625"/>
            <a:ext cx="4998982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1AF1DC-F056-4D55-AFA1-8152254F7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7944" y="1825625"/>
            <a:ext cx="4998983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4AC321F8-B4BB-0C38-0415-7BFB5B7C37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074" y="670527"/>
            <a:ext cx="4998982" cy="102016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  <a:endParaRPr lang="nl-NL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7A70A94D-F0B1-5707-EA99-4099BC70B7FF}"/>
              </a:ext>
            </a:extLst>
          </p:cNvPr>
          <p:cNvSpPr txBox="1">
            <a:spLocks/>
          </p:cNvSpPr>
          <p:nvPr userDrawn="1"/>
        </p:nvSpPr>
        <p:spPr>
          <a:xfrm>
            <a:off x="6741072" y="681037"/>
            <a:ext cx="4805855" cy="1020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title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0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5BA8BAC4-6ECD-3723-1F79-48CEADD892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931" y="5974437"/>
            <a:ext cx="1991572" cy="71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18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555D785-0DAB-4D64-9386-20DDD54BE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0527"/>
            <a:ext cx="10515600" cy="1020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5D34D06-19C5-4A09-8E43-9D8783BF7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36135"/>
            <a:ext cx="10515600" cy="3713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D5B05C-05B6-510D-CA6C-61B203D7E955}"/>
              </a:ext>
            </a:extLst>
          </p:cNvPr>
          <p:cNvSpPr/>
          <p:nvPr userDrawn="1"/>
        </p:nvSpPr>
        <p:spPr>
          <a:xfrm>
            <a:off x="0" y="5837839"/>
            <a:ext cx="12192000" cy="1020161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5739F4AE-F785-7582-BECC-612AA4A4828E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931" y="5974437"/>
            <a:ext cx="1991572" cy="71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85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3" r:id="rId4"/>
    <p:sldLayoutId id="2147483651" r:id="rId5"/>
    <p:sldLayoutId id="2147483661" r:id="rId6"/>
    <p:sldLayoutId id="2147483652" r:id="rId7"/>
    <p:sldLayoutId id="2147483653" r:id="rId8"/>
    <p:sldLayoutId id="2147483662" r:id="rId9"/>
    <p:sldLayoutId id="2147483656" r:id="rId10"/>
    <p:sldLayoutId id="2147483658" r:id="rId11"/>
    <p:sldLayoutId id="2147483657" r:id="rId12"/>
    <p:sldLayoutId id="2147483665" r:id="rId13"/>
    <p:sldLayoutId id="2147483664" r:id="rId14"/>
    <p:sldLayoutId id="2147483666" r:id="rId15"/>
    <p:sldLayoutId id="214748365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5EB8"/>
          </a:solidFill>
          <a:latin typeface="Gotham Bold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otham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otham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AF696-18AC-502E-7725-70A5B6C7BB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QUIZ OVER ARMOEDE</a:t>
            </a:r>
            <a:endParaRPr lang="en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4B5BE6-E013-1EB1-A5EF-48615D3AA4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6 </a:t>
            </a:r>
            <a:r>
              <a:rPr lang="en-GB" dirty="0" err="1"/>
              <a:t>vragen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957706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7F12C-61FB-C6E7-E8E5-68DD4B30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5. Wat </a:t>
            </a:r>
            <a:r>
              <a:rPr lang="en-GB" dirty="0" err="1"/>
              <a:t>doet</a:t>
            </a:r>
            <a:r>
              <a:rPr lang="en-GB" dirty="0"/>
              <a:t> Compassion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kinderen</a:t>
            </a:r>
            <a:r>
              <a:rPr lang="en-GB" dirty="0"/>
              <a:t> in </a:t>
            </a:r>
            <a:r>
              <a:rPr lang="en-GB" dirty="0" err="1"/>
              <a:t>armoede</a:t>
            </a:r>
            <a:r>
              <a:rPr lang="en-GB" dirty="0"/>
              <a:t>?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925187-343E-EAB1-C5A9-2642DDC415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017777"/>
              </p:ext>
            </p:extLst>
          </p:nvPr>
        </p:nvGraphicFramePr>
        <p:xfrm>
          <a:off x="838200" y="2514600"/>
          <a:ext cx="1051559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685871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8485442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8331449"/>
                    </a:ext>
                  </a:extLst>
                </a:gridCol>
              </a:tblGrid>
              <a:tr h="232410"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A.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Compassion </a:t>
                      </a:r>
                      <a:r>
                        <a:rPr lang="en-GB" dirty="0" err="1">
                          <a:latin typeface="Gotham Book" pitchFamily="50" charset="0"/>
                        </a:rPr>
                        <a:t>zorgt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ervoor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dat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kinderen</a:t>
                      </a:r>
                      <a:r>
                        <a:rPr lang="en-GB" dirty="0">
                          <a:latin typeface="Gotham Book" pitchFamily="50" charset="0"/>
                        </a:rPr>
                        <a:t> in </a:t>
                      </a:r>
                      <a:r>
                        <a:rPr lang="en-GB" dirty="0" err="1">
                          <a:latin typeface="Gotham Book" pitchFamily="50" charset="0"/>
                        </a:rPr>
                        <a:t>rijkere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gezinnen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komen</a:t>
                      </a:r>
                      <a:r>
                        <a:rPr lang="en-GB" dirty="0">
                          <a:latin typeface="Gotham Book" pitchFamily="50" charset="0"/>
                        </a:rPr>
                        <a:t>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85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B.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Gotham Book" pitchFamily="50" charset="0"/>
                        </a:rPr>
                        <a:t>Compassion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helpt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kinderen</a:t>
                      </a:r>
                      <a:r>
                        <a:rPr lang="en-GB" dirty="0">
                          <a:latin typeface="Gotham Book" pitchFamily="50" charset="0"/>
                        </a:rPr>
                        <a:t> via </a:t>
                      </a:r>
                      <a:r>
                        <a:rPr lang="en-GB" dirty="0" err="1">
                          <a:latin typeface="Gotham Book" pitchFamily="50" charset="0"/>
                        </a:rPr>
                        <a:t>projecten</a:t>
                      </a:r>
                      <a:r>
                        <a:rPr lang="en-GB" dirty="0">
                          <a:latin typeface="Gotham Book" pitchFamily="50" charset="0"/>
                        </a:rPr>
                        <a:t> in </a:t>
                      </a:r>
                      <a:r>
                        <a:rPr lang="en-GB" dirty="0" err="1">
                          <a:latin typeface="Gotham Book" pitchFamily="50" charset="0"/>
                        </a:rPr>
                        <a:t>lokale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kerken</a:t>
                      </a:r>
                      <a:r>
                        <a:rPr lang="en-GB" dirty="0">
                          <a:latin typeface="Gotham Book" pitchFamily="50" charset="0"/>
                        </a:rPr>
                        <a:t>.</a:t>
                      </a:r>
                      <a:endParaRPr lang="en-GB" i="1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B0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C.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Compassion </a:t>
                      </a:r>
                      <a:r>
                        <a:rPr lang="en-GB" dirty="0" err="1">
                          <a:latin typeface="Gotham Book" pitchFamily="50" charset="0"/>
                        </a:rPr>
                        <a:t>geeft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kinderen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iedere</a:t>
                      </a:r>
                      <a:r>
                        <a:rPr lang="en-GB" dirty="0">
                          <a:latin typeface="Gotham Book" pitchFamily="50" charset="0"/>
                        </a:rPr>
                        <a:t> week €10 </a:t>
                      </a:r>
                      <a:r>
                        <a:rPr lang="en-GB" dirty="0" err="1">
                          <a:latin typeface="Gotham Book" pitchFamily="50" charset="0"/>
                        </a:rPr>
                        <a:t>zakgeld</a:t>
                      </a:r>
                      <a:r>
                        <a:rPr lang="en-GB" dirty="0">
                          <a:latin typeface="Gotham Book" pitchFamily="50" charset="0"/>
                        </a:rPr>
                        <a:t>.</a:t>
                      </a:r>
                      <a:endParaRPr lang="en-GB" i="1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84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908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463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7F12C-61FB-C6E7-E8E5-68DD4B30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5. Wat </a:t>
            </a:r>
            <a:r>
              <a:rPr lang="en-GB" dirty="0" err="1"/>
              <a:t>doet</a:t>
            </a:r>
            <a:r>
              <a:rPr lang="en-GB" dirty="0"/>
              <a:t> Compassion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kinderen</a:t>
            </a:r>
            <a:r>
              <a:rPr lang="en-GB" dirty="0"/>
              <a:t> in </a:t>
            </a:r>
            <a:r>
              <a:rPr lang="en-GB" dirty="0" err="1"/>
              <a:t>armoede</a:t>
            </a:r>
            <a:r>
              <a:rPr lang="en-GB" dirty="0"/>
              <a:t>?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925187-343E-EAB1-C5A9-2642DDC415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9896959"/>
              </p:ext>
            </p:extLst>
          </p:nvPr>
        </p:nvGraphicFramePr>
        <p:xfrm>
          <a:off x="838203" y="2242674"/>
          <a:ext cx="1051559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685871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8485442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8331449"/>
                    </a:ext>
                  </a:extLst>
                </a:gridCol>
              </a:tblGrid>
              <a:tr h="232410"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A.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Compassion </a:t>
                      </a:r>
                      <a:r>
                        <a:rPr lang="en-GB" dirty="0" err="1">
                          <a:latin typeface="Gotham Book" pitchFamily="50" charset="0"/>
                        </a:rPr>
                        <a:t>zorgt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ervoor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dat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kinderen</a:t>
                      </a:r>
                      <a:r>
                        <a:rPr lang="en-GB" dirty="0">
                          <a:latin typeface="Gotham Book" pitchFamily="50" charset="0"/>
                        </a:rPr>
                        <a:t> in </a:t>
                      </a:r>
                      <a:r>
                        <a:rPr lang="en-GB" dirty="0" err="1">
                          <a:latin typeface="Gotham Book" pitchFamily="50" charset="0"/>
                        </a:rPr>
                        <a:t>rijkere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gezinnen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komen</a:t>
                      </a:r>
                      <a:r>
                        <a:rPr lang="en-GB" dirty="0">
                          <a:latin typeface="Gotham Book" pitchFamily="50" charset="0"/>
                        </a:rPr>
                        <a:t>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85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B.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Compassion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helpt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kinderen</a:t>
                      </a:r>
                      <a:r>
                        <a:rPr lang="en-GB" dirty="0">
                          <a:latin typeface="Gotham Book" pitchFamily="50" charset="0"/>
                        </a:rPr>
                        <a:t> via </a:t>
                      </a:r>
                      <a:r>
                        <a:rPr lang="en-GB" dirty="0" err="1">
                          <a:latin typeface="Gotham Book" pitchFamily="50" charset="0"/>
                        </a:rPr>
                        <a:t>projecten</a:t>
                      </a:r>
                      <a:r>
                        <a:rPr lang="en-GB" dirty="0">
                          <a:latin typeface="Gotham Book" pitchFamily="50" charset="0"/>
                        </a:rPr>
                        <a:t> in </a:t>
                      </a:r>
                      <a:r>
                        <a:rPr lang="en-GB" dirty="0" err="1">
                          <a:latin typeface="Gotham Book" pitchFamily="50" charset="0"/>
                        </a:rPr>
                        <a:t>lokale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kerken</a:t>
                      </a:r>
                      <a:r>
                        <a:rPr lang="en-GB" dirty="0">
                          <a:latin typeface="Gotham Book" pitchFamily="50" charset="0"/>
                        </a:rPr>
                        <a:t>.</a:t>
                      </a:r>
                      <a:endParaRPr lang="en-GB" i="1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B0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C.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Compassion </a:t>
                      </a:r>
                      <a:r>
                        <a:rPr lang="en-GB" dirty="0" err="1">
                          <a:latin typeface="Gotham Book" pitchFamily="50" charset="0"/>
                        </a:rPr>
                        <a:t>geeft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kinderen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iedere</a:t>
                      </a:r>
                      <a:r>
                        <a:rPr lang="en-GB" dirty="0">
                          <a:latin typeface="Gotham Book" pitchFamily="50" charset="0"/>
                        </a:rPr>
                        <a:t> week €10 </a:t>
                      </a:r>
                      <a:r>
                        <a:rPr lang="en-GB" dirty="0" err="1">
                          <a:latin typeface="Gotham Book" pitchFamily="50" charset="0"/>
                        </a:rPr>
                        <a:t>zakgeld</a:t>
                      </a:r>
                      <a:r>
                        <a:rPr lang="en-GB" dirty="0">
                          <a:latin typeface="Gotham Book" pitchFamily="50" charset="0"/>
                        </a:rPr>
                        <a:t>.</a:t>
                      </a:r>
                      <a:endParaRPr lang="en-GB" i="1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84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90869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EA765C2D-B45E-CD7B-6D24-E3C78E6C90B0}"/>
              </a:ext>
            </a:extLst>
          </p:cNvPr>
          <p:cNvSpPr/>
          <p:nvPr/>
        </p:nvSpPr>
        <p:spPr>
          <a:xfrm>
            <a:off x="4333873" y="2235054"/>
            <a:ext cx="3524247" cy="1463040"/>
          </a:xfrm>
          <a:prstGeom prst="rect">
            <a:avLst/>
          </a:prstGeom>
          <a:noFill/>
          <a:ln w="76200">
            <a:solidFill>
              <a:srgbClr val="F7EC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cxnSp>
        <p:nvCxnSpPr>
          <p:cNvPr id="5" name="Connector: Curved 4">
            <a:extLst>
              <a:ext uri="{FF2B5EF4-FFF2-40B4-BE49-F238E27FC236}">
                <a16:creationId xmlns:a16="http://schemas.microsoft.com/office/drawing/2014/main" id="{5859C564-F092-6B2A-EAA3-922BE5AE4044}"/>
              </a:ext>
            </a:extLst>
          </p:cNvPr>
          <p:cNvCxnSpPr>
            <a:cxnSpLocks/>
          </p:cNvCxnSpPr>
          <p:nvPr/>
        </p:nvCxnSpPr>
        <p:spPr>
          <a:xfrm rot="5400000">
            <a:off x="5391150" y="3990975"/>
            <a:ext cx="781052" cy="171452"/>
          </a:xfrm>
          <a:prstGeom prst="curvedConnector3">
            <a:avLst>
              <a:gd name="adj1" fmla="val 45122"/>
            </a:avLst>
          </a:prstGeom>
          <a:ln w="76200">
            <a:solidFill>
              <a:srgbClr val="F7EC0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6D623023-D7F9-2577-4F95-871CB7CD72F3}"/>
              </a:ext>
            </a:extLst>
          </p:cNvPr>
          <p:cNvSpPr txBox="1">
            <a:spLocks/>
          </p:cNvSpPr>
          <p:nvPr/>
        </p:nvSpPr>
        <p:spPr>
          <a:xfrm>
            <a:off x="757235" y="4587648"/>
            <a:ext cx="10677522" cy="827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5EB8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Compassion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helpt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kinderen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via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lokale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kerken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. De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lokale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kerk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zorgt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ervoor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dat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kinderen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naar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school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gaan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,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gezond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zijn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eten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krijgen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.</a:t>
            </a:r>
            <a:endParaRPr lang="en-GB" sz="2400" i="1" dirty="0">
              <a:solidFill>
                <a:schemeClr val="tx1"/>
              </a:solidFill>
              <a:latin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240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7F12C-61FB-C6E7-E8E5-68DD4B30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6. Hoe </a:t>
            </a:r>
            <a:r>
              <a:rPr lang="en-GB" dirty="0" err="1"/>
              <a:t>helpt</a:t>
            </a:r>
            <a:r>
              <a:rPr lang="en-GB" dirty="0"/>
              <a:t> Compassion </a:t>
            </a:r>
            <a:r>
              <a:rPr lang="en-GB" dirty="0" err="1"/>
              <a:t>kinderen</a:t>
            </a:r>
            <a:r>
              <a:rPr lang="en-GB" dirty="0"/>
              <a:t> in extreme </a:t>
            </a:r>
            <a:r>
              <a:rPr lang="en-GB" dirty="0" err="1"/>
              <a:t>armoede</a:t>
            </a:r>
            <a:r>
              <a:rPr lang="en-GB" dirty="0"/>
              <a:t>?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925187-343E-EAB1-C5A9-2642DDC415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129930"/>
              </p:ext>
            </p:extLst>
          </p:nvPr>
        </p:nvGraphicFramePr>
        <p:xfrm>
          <a:off x="838200" y="2514600"/>
          <a:ext cx="10515597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685871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8485442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8331449"/>
                    </a:ext>
                  </a:extLst>
                </a:gridCol>
              </a:tblGrid>
              <a:tr h="232410"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A.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 err="1">
                          <a:latin typeface="Gotham Book" pitchFamily="50" charset="0"/>
                        </a:rPr>
                        <a:t>Iedere</a:t>
                      </a:r>
                      <a:r>
                        <a:rPr lang="en-GB" dirty="0">
                          <a:latin typeface="Gotham Book" pitchFamily="50" charset="0"/>
                        </a:rPr>
                        <a:t> week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komen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kinderen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naar</a:t>
                      </a:r>
                      <a:r>
                        <a:rPr lang="en-GB" dirty="0">
                          <a:latin typeface="Gotham Book" pitchFamily="50" charset="0"/>
                        </a:rPr>
                        <a:t> het Compassion-project </a:t>
                      </a:r>
                      <a:r>
                        <a:rPr lang="en-GB" dirty="0" err="1">
                          <a:latin typeface="Gotham Book" pitchFamily="50" charset="0"/>
                        </a:rPr>
                        <a:t>voor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een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maaltijd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en</a:t>
                      </a:r>
                      <a:r>
                        <a:rPr lang="en-GB" dirty="0">
                          <a:latin typeface="Gotham Book" pitchFamily="50" charset="0"/>
                        </a:rPr>
                        <a:t> extra lessen.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85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B.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De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kinderen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kunnen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naar</a:t>
                      </a:r>
                      <a:r>
                        <a:rPr lang="en-GB" dirty="0">
                          <a:latin typeface="Gotham Book" pitchFamily="50" charset="0"/>
                        </a:rPr>
                        <a:t> school </a:t>
                      </a:r>
                      <a:r>
                        <a:rPr lang="en-GB" dirty="0" err="1">
                          <a:latin typeface="Gotham Book" pitchFamily="50" charset="0"/>
                        </a:rPr>
                        <a:t>gaan</a:t>
                      </a:r>
                      <a:r>
                        <a:rPr lang="en-GB" dirty="0">
                          <a:latin typeface="Gotham Book" pitchFamily="50" charset="0"/>
                        </a:rPr>
                        <a:t>.</a:t>
                      </a:r>
                      <a:endParaRPr lang="en-GB" i="1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B0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C.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De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kinderen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krijgen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medische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hulp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als</a:t>
                      </a:r>
                      <a:r>
                        <a:rPr lang="en-GB" dirty="0">
                          <a:latin typeface="Gotham Book" pitchFamily="50" charset="0"/>
                        </a:rPr>
                        <a:t> ze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dat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nodig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hebben</a:t>
                      </a:r>
                      <a:r>
                        <a:rPr lang="en-GB" dirty="0">
                          <a:latin typeface="Gotham Book" pitchFamily="50" charset="0"/>
                        </a:rPr>
                        <a:t>.</a:t>
                      </a:r>
                      <a:endParaRPr lang="en-GB" i="1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84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908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369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7F12C-61FB-C6E7-E8E5-68DD4B30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6. Hoe </a:t>
            </a:r>
            <a:r>
              <a:rPr lang="en-GB" dirty="0" err="1"/>
              <a:t>helpt</a:t>
            </a:r>
            <a:r>
              <a:rPr lang="en-GB" dirty="0"/>
              <a:t> Compassion </a:t>
            </a:r>
            <a:r>
              <a:rPr lang="en-GB" dirty="0" err="1"/>
              <a:t>kinderen</a:t>
            </a:r>
            <a:r>
              <a:rPr lang="en-GB" dirty="0"/>
              <a:t> in extreme </a:t>
            </a:r>
            <a:r>
              <a:rPr lang="en-GB" dirty="0" err="1"/>
              <a:t>armoede</a:t>
            </a:r>
            <a:r>
              <a:rPr lang="en-GB" dirty="0"/>
              <a:t>?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925187-343E-EAB1-C5A9-2642DDC415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740816"/>
              </p:ext>
            </p:extLst>
          </p:nvPr>
        </p:nvGraphicFramePr>
        <p:xfrm>
          <a:off x="838200" y="2324100"/>
          <a:ext cx="10515597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685871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8485442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8331449"/>
                    </a:ext>
                  </a:extLst>
                </a:gridCol>
              </a:tblGrid>
              <a:tr h="232410"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A.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 err="1">
                          <a:latin typeface="Gotham Book" pitchFamily="50" charset="0"/>
                        </a:rPr>
                        <a:t>Iedere</a:t>
                      </a:r>
                      <a:r>
                        <a:rPr lang="en-GB" dirty="0">
                          <a:latin typeface="Gotham Book" pitchFamily="50" charset="0"/>
                        </a:rPr>
                        <a:t> week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komen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kinderen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naar</a:t>
                      </a:r>
                      <a:r>
                        <a:rPr lang="en-GB" dirty="0">
                          <a:latin typeface="Gotham Book" pitchFamily="50" charset="0"/>
                        </a:rPr>
                        <a:t> het Compassion-project </a:t>
                      </a:r>
                      <a:r>
                        <a:rPr lang="en-GB" dirty="0" err="1">
                          <a:latin typeface="Gotham Book" pitchFamily="50" charset="0"/>
                        </a:rPr>
                        <a:t>voor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een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maaltijd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en</a:t>
                      </a:r>
                      <a:r>
                        <a:rPr lang="en-GB" dirty="0">
                          <a:latin typeface="Gotham Book" pitchFamily="50" charset="0"/>
                        </a:rPr>
                        <a:t> extra lessen.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85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B.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De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kinderen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kunnen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naar</a:t>
                      </a:r>
                      <a:r>
                        <a:rPr lang="en-GB" dirty="0">
                          <a:latin typeface="Gotham Book" pitchFamily="50" charset="0"/>
                        </a:rPr>
                        <a:t> school </a:t>
                      </a:r>
                      <a:r>
                        <a:rPr lang="en-GB" dirty="0" err="1">
                          <a:latin typeface="Gotham Book" pitchFamily="50" charset="0"/>
                        </a:rPr>
                        <a:t>gaan</a:t>
                      </a:r>
                      <a:r>
                        <a:rPr lang="en-GB" dirty="0">
                          <a:latin typeface="Gotham Book" pitchFamily="50" charset="0"/>
                        </a:rPr>
                        <a:t>.</a:t>
                      </a:r>
                      <a:endParaRPr lang="en-GB" i="1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B0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C.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De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kinderen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krijgen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medische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hulp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als</a:t>
                      </a:r>
                      <a:r>
                        <a:rPr lang="en-GB" dirty="0">
                          <a:latin typeface="Gotham Book" pitchFamily="50" charset="0"/>
                        </a:rPr>
                        <a:t> ze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dat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nodig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hebben</a:t>
                      </a:r>
                      <a:r>
                        <a:rPr lang="en-GB" dirty="0">
                          <a:latin typeface="Gotham Book" pitchFamily="50" charset="0"/>
                        </a:rPr>
                        <a:t>.</a:t>
                      </a:r>
                      <a:endParaRPr lang="en-GB" i="1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84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90869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F3595D5-DB9E-CAAD-36AD-83E1F94A094A}"/>
              </a:ext>
            </a:extLst>
          </p:cNvPr>
          <p:cNvSpPr/>
          <p:nvPr/>
        </p:nvSpPr>
        <p:spPr>
          <a:xfrm>
            <a:off x="838200" y="2324100"/>
            <a:ext cx="10515599" cy="2011680"/>
          </a:xfrm>
          <a:prstGeom prst="rect">
            <a:avLst/>
          </a:prstGeom>
          <a:noFill/>
          <a:ln w="76200">
            <a:solidFill>
              <a:srgbClr val="F7EC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cxnSp>
        <p:nvCxnSpPr>
          <p:cNvPr id="5" name="Connector: Curved 4">
            <a:extLst>
              <a:ext uri="{FF2B5EF4-FFF2-40B4-BE49-F238E27FC236}">
                <a16:creationId xmlns:a16="http://schemas.microsoft.com/office/drawing/2014/main" id="{870FE781-3C41-4E0B-5558-8594D2225347}"/>
              </a:ext>
            </a:extLst>
          </p:cNvPr>
          <p:cNvCxnSpPr>
            <a:cxnSpLocks/>
          </p:cNvCxnSpPr>
          <p:nvPr/>
        </p:nvCxnSpPr>
        <p:spPr>
          <a:xfrm rot="5400000">
            <a:off x="5537834" y="4560571"/>
            <a:ext cx="659132" cy="209550"/>
          </a:xfrm>
          <a:prstGeom prst="curvedConnector3">
            <a:avLst>
              <a:gd name="adj1" fmla="val 50000"/>
            </a:avLst>
          </a:prstGeom>
          <a:ln w="76200">
            <a:solidFill>
              <a:srgbClr val="F7EC0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46E269A8-3B1C-AD80-73FB-08E395E35F42}"/>
              </a:ext>
            </a:extLst>
          </p:cNvPr>
          <p:cNvSpPr txBox="1">
            <a:spLocks/>
          </p:cNvSpPr>
          <p:nvPr/>
        </p:nvSpPr>
        <p:spPr>
          <a:xfrm>
            <a:off x="838200" y="4803433"/>
            <a:ext cx="10677522" cy="827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5EB8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Alle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drie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!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Daarnaast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komen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medewerkers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ook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langs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bij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gezinnen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met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voedselpakketten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extra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hulp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58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7F12C-61FB-C6E7-E8E5-68DD4B300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6609"/>
            <a:ext cx="10515600" cy="1325563"/>
          </a:xfrm>
        </p:spPr>
        <p:txBody>
          <a:bodyPr/>
          <a:lstStyle/>
          <a:p>
            <a:r>
              <a:rPr lang="en-GB" dirty="0"/>
              <a:t>1. Wat is </a:t>
            </a:r>
            <a:r>
              <a:rPr lang="en-GB" dirty="0" err="1"/>
              <a:t>armoede</a:t>
            </a:r>
            <a:r>
              <a:rPr lang="en-GB" dirty="0"/>
              <a:t>?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925187-343E-EAB1-C5A9-2642DDC415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10644"/>
              </p:ext>
            </p:extLst>
          </p:nvPr>
        </p:nvGraphicFramePr>
        <p:xfrm>
          <a:off x="838203" y="2514600"/>
          <a:ext cx="10515597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685871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8485442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8331449"/>
                    </a:ext>
                  </a:extLst>
                </a:gridCol>
              </a:tblGrid>
              <a:tr h="601027"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A.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 err="1">
                          <a:latin typeface="Gotham Book" pitchFamily="50" charset="0"/>
                        </a:rPr>
                        <a:t>Weinig</a:t>
                      </a:r>
                      <a:r>
                        <a:rPr lang="en-GB" dirty="0">
                          <a:latin typeface="Gotham Book" pitchFamily="50" charset="0"/>
                        </a:rPr>
                        <a:t> geld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hebben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85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B.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 err="1">
                          <a:latin typeface="Gotham Book" pitchFamily="50" charset="0"/>
                        </a:rPr>
                        <a:t>Honger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hebben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B0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C.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 err="1">
                          <a:latin typeface="Gotham Book" pitchFamily="50" charset="0"/>
                        </a:rPr>
                        <a:t>Niet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naar</a:t>
                      </a:r>
                      <a:r>
                        <a:rPr lang="en-GB" dirty="0">
                          <a:latin typeface="Gotham Book" pitchFamily="50" charset="0"/>
                        </a:rPr>
                        <a:t> school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kunnen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gaan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84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908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95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7F12C-61FB-C6E7-E8E5-68DD4B300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6609"/>
            <a:ext cx="10515600" cy="1325563"/>
          </a:xfrm>
        </p:spPr>
        <p:txBody>
          <a:bodyPr/>
          <a:lstStyle/>
          <a:p>
            <a:r>
              <a:rPr lang="en-GB" dirty="0"/>
              <a:t>1. Wat is </a:t>
            </a:r>
            <a:r>
              <a:rPr lang="en-GB" dirty="0" err="1"/>
              <a:t>armoede</a:t>
            </a:r>
            <a:r>
              <a:rPr lang="en-GB" dirty="0"/>
              <a:t>?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925187-343E-EAB1-C5A9-2642DDC4154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3" y="2514600"/>
          <a:ext cx="10515597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685871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8485442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8331449"/>
                    </a:ext>
                  </a:extLst>
                </a:gridCol>
              </a:tblGrid>
              <a:tr h="601027"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A.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 err="1">
                          <a:latin typeface="Gotham Book" pitchFamily="50" charset="0"/>
                        </a:rPr>
                        <a:t>Weinig</a:t>
                      </a:r>
                      <a:r>
                        <a:rPr lang="en-GB" dirty="0">
                          <a:latin typeface="Gotham Book" pitchFamily="50" charset="0"/>
                        </a:rPr>
                        <a:t> geld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hebben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85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B.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 err="1">
                          <a:latin typeface="Gotham Book" pitchFamily="50" charset="0"/>
                        </a:rPr>
                        <a:t>Honger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hebben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B0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C.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 err="1">
                          <a:latin typeface="Gotham Book" pitchFamily="50" charset="0"/>
                        </a:rPr>
                        <a:t>Niet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naar</a:t>
                      </a:r>
                      <a:r>
                        <a:rPr lang="en-GB" dirty="0">
                          <a:latin typeface="Gotham Book" pitchFamily="50" charset="0"/>
                        </a:rPr>
                        <a:t> school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kunnen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gaan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84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90869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11980999-4E14-B85D-D30E-70BA91A7B4E4}"/>
              </a:ext>
            </a:extLst>
          </p:cNvPr>
          <p:cNvSpPr/>
          <p:nvPr/>
        </p:nvSpPr>
        <p:spPr>
          <a:xfrm>
            <a:off x="838198" y="2514600"/>
            <a:ext cx="10515599" cy="1188720"/>
          </a:xfrm>
          <a:prstGeom prst="rect">
            <a:avLst/>
          </a:prstGeom>
          <a:noFill/>
          <a:ln w="76200">
            <a:solidFill>
              <a:srgbClr val="F7EC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cxnSp>
        <p:nvCxnSpPr>
          <p:cNvPr id="5" name="Connector: Curved 4">
            <a:extLst>
              <a:ext uri="{FF2B5EF4-FFF2-40B4-BE49-F238E27FC236}">
                <a16:creationId xmlns:a16="http://schemas.microsoft.com/office/drawing/2014/main" id="{8A22F1D5-F4E9-9366-C844-41ABDC0ECBA2}"/>
              </a:ext>
            </a:extLst>
          </p:cNvPr>
          <p:cNvCxnSpPr>
            <a:cxnSpLocks/>
          </p:cNvCxnSpPr>
          <p:nvPr/>
        </p:nvCxnSpPr>
        <p:spPr>
          <a:xfrm rot="5400000">
            <a:off x="5514975" y="4008120"/>
            <a:ext cx="781052" cy="171452"/>
          </a:xfrm>
          <a:prstGeom prst="curvedConnector3">
            <a:avLst>
              <a:gd name="adj1" fmla="val 45122"/>
            </a:avLst>
          </a:prstGeom>
          <a:ln w="76200">
            <a:solidFill>
              <a:srgbClr val="F7EC0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C423B79D-6E6F-6C72-2879-D99207AFBD24}"/>
              </a:ext>
            </a:extLst>
          </p:cNvPr>
          <p:cNvSpPr txBox="1">
            <a:spLocks/>
          </p:cNvSpPr>
          <p:nvPr/>
        </p:nvSpPr>
        <p:spPr>
          <a:xfrm>
            <a:off x="838198" y="4720932"/>
            <a:ext cx="10668002" cy="827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5EB8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Het is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lastig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om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te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zeggen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wat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precies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armoede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is.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Weinig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geld,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weinig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eten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slecht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onderwijs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hebben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er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allemaal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mee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te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maken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. </a:t>
            </a:r>
            <a:endParaRPr lang="en-NL" sz="2400" dirty="0">
              <a:solidFill>
                <a:schemeClr val="tx1"/>
              </a:solidFill>
              <a:latin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393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7F12C-61FB-C6E7-E8E5-68DD4B30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2. </a:t>
            </a:r>
            <a:r>
              <a:rPr lang="en-GB" dirty="0" err="1"/>
              <a:t>Wanneer</a:t>
            </a:r>
            <a:r>
              <a:rPr lang="en-GB" dirty="0"/>
              <a:t> </a:t>
            </a:r>
            <a:r>
              <a:rPr lang="en-GB" dirty="0" err="1"/>
              <a:t>leef</a:t>
            </a:r>
            <a:r>
              <a:rPr lang="en-GB" dirty="0"/>
              <a:t> je in </a:t>
            </a:r>
            <a:r>
              <a:rPr lang="en-GB" dirty="0" err="1"/>
              <a:t>armoede</a:t>
            </a:r>
            <a:r>
              <a:rPr lang="en-GB" dirty="0"/>
              <a:t>?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925187-343E-EAB1-C5A9-2642DDC415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007325"/>
              </p:ext>
            </p:extLst>
          </p:nvPr>
        </p:nvGraphicFramePr>
        <p:xfrm>
          <a:off x="838200" y="2514600"/>
          <a:ext cx="1051559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685871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8485442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83314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A.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Je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leeft</a:t>
                      </a:r>
                      <a:r>
                        <a:rPr lang="en-GB" dirty="0">
                          <a:latin typeface="Gotham Book" pitchFamily="50" charset="0"/>
                        </a:rPr>
                        <a:t> van €2.15 per </a:t>
                      </a:r>
                      <a:r>
                        <a:rPr lang="en-GB" dirty="0" err="1">
                          <a:latin typeface="Gotham Book" pitchFamily="50" charset="0"/>
                        </a:rPr>
                        <a:t>dag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85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B.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Je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leeft</a:t>
                      </a:r>
                      <a:r>
                        <a:rPr lang="en-GB" dirty="0">
                          <a:latin typeface="Gotham Book" pitchFamily="50" charset="0"/>
                        </a:rPr>
                        <a:t> van €15.20 per </a:t>
                      </a:r>
                      <a:r>
                        <a:rPr lang="en-GB" dirty="0" err="1">
                          <a:latin typeface="Gotham Book" pitchFamily="50" charset="0"/>
                        </a:rPr>
                        <a:t>dag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B0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C.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Je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leeft</a:t>
                      </a:r>
                      <a:r>
                        <a:rPr lang="en-GB" dirty="0">
                          <a:latin typeface="Gotham Book" pitchFamily="50" charset="0"/>
                        </a:rPr>
                        <a:t> van €20.15 per </a:t>
                      </a:r>
                      <a:r>
                        <a:rPr lang="en-GB" dirty="0" err="1">
                          <a:latin typeface="Gotham Book" pitchFamily="50" charset="0"/>
                        </a:rPr>
                        <a:t>dag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84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908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722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7F12C-61FB-C6E7-E8E5-68DD4B30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2. </a:t>
            </a:r>
            <a:r>
              <a:rPr lang="en-GB" dirty="0" err="1"/>
              <a:t>Wanneer</a:t>
            </a:r>
            <a:r>
              <a:rPr lang="en-GB" dirty="0"/>
              <a:t> </a:t>
            </a:r>
            <a:r>
              <a:rPr lang="en-GB" dirty="0" err="1"/>
              <a:t>leef</a:t>
            </a:r>
            <a:r>
              <a:rPr lang="en-GB" dirty="0"/>
              <a:t> je in extreme </a:t>
            </a:r>
            <a:r>
              <a:rPr lang="en-GB" dirty="0" err="1"/>
              <a:t>armoede</a:t>
            </a:r>
            <a:r>
              <a:rPr lang="en-GB" dirty="0"/>
              <a:t>?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925187-343E-EAB1-C5A9-2642DDC4154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514600"/>
          <a:ext cx="1051559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685871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8485442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83314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A.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Je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leeft</a:t>
                      </a:r>
                      <a:r>
                        <a:rPr lang="en-GB" dirty="0">
                          <a:latin typeface="Gotham Book" pitchFamily="50" charset="0"/>
                        </a:rPr>
                        <a:t> van €2.15 per </a:t>
                      </a:r>
                      <a:r>
                        <a:rPr lang="en-GB" dirty="0" err="1">
                          <a:latin typeface="Gotham Book" pitchFamily="50" charset="0"/>
                        </a:rPr>
                        <a:t>dag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85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B.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Je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leeft</a:t>
                      </a:r>
                      <a:r>
                        <a:rPr lang="en-GB" dirty="0">
                          <a:latin typeface="Gotham Book" pitchFamily="50" charset="0"/>
                        </a:rPr>
                        <a:t> van €15.20 per </a:t>
                      </a:r>
                      <a:r>
                        <a:rPr lang="en-GB" dirty="0" err="1">
                          <a:latin typeface="Gotham Book" pitchFamily="50" charset="0"/>
                        </a:rPr>
                        <a:t>dag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B0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C.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Je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leeft</a:t>
                      </a:r>
                      <a:r>
                        <a:rPr lang="en-GB" dirty="0">
                          <a:latin typeface="Gotham Book" pitchFamily="50" charset="0"/>
                        </a:rPr>
                        <a:t> van €20.15 per </a:t>
                      </a:r>
                      <a:r>
                        <a:rPr lang="en-GB" dirty="0" err="1">
                          <a:latin typeface="Gotham Book" pitchFamily="50" charset="0"/>
                        </a:rPr>
                        <a:t>dag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84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90869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49AD738-DBEF-A376-6A8A-0E1485130029}"/>
              </a:ext>
            </a:extLst>
          </p:cNvPr>
          <p:cNvSpPr/>
          <p:nvPr/>
        </p:nvSpPr>
        <p:spPr>
          <a:xfrm>
            <a:off x="838200" y="2514600"/>
            <a:ext cx="3524247" cy="914400"/>
          </a:xfrm>
          <a:prstGeom prst="rect">
            <a:avLst/>
          </a:prstGeom>
          <a:noFill/>
          <a:ln w="76200">
            <a:solidFill>
              <a:srgbClr val="F7EC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cxnSp>
        <p:nvCxnSpPr>
          <p:cNvPr id="5" name="Connector: Curved 4">
            <a:extLst>
              <a:ext uri="{FF2B5EF4-FFF2-40B4-BE49-F238E27FC236}">
                <a16:creationId xmlns:a16="http://schemas.microsoft.com/office/drawing/2014/main" id="{28FF9BF5-C99E-D91C-08DF-DF6FA58ADBAE}"/>
              </a:ext>
            </a:extLst>
          </p:cNvPr>
          <p:cNvCxnSpPr>
            <a:cxnSpLocks/>
          </p:cNvCxnSpPr>
          <p:nvPr/>
        </p:nvCxnSpPr>
        <p:spPr>
          <a:xfrm rot="5400000">
            <a:off x="1971675" y="3733800"/>
            <a:ext cx="781052" cy="171452"/>
          </a:xfrm>
          <a:prstGeom prst="curvedConnector3">
            <a:avLst>
              <a:gd name="adj1" fmla="val 45122"/>
            </a:avLst>
          </a:prstGeom>
          <a:ln w="76200">
            <a:solidFill>
              <a:srgbClr val="F7EC0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32353F7D-EDB9-6B09-18D0-BB3F85667B4E}"/>
              </a:ext>
            </a:extLst>
          </p:cNvPr>
          <p:cNvSpPr txBox="1">
            <a:spLocks/>
          </p:cNvSpPr>
          <p:nvPr/>
        </p:nvSpPr>
        <p:spPr>
          <a:xfrm>
            <a:off x="676275" y="4296640"/>
            <a:ext cx="10677522" cy="827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5EB8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Als je arm bent,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heb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je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niet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genoeg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geld om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alles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te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kopen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wat je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nodig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hebt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. Als je minder dan €2,15 per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dag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hebt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om op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te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leven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,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leef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je in </a:t>
            </a:r>
            <a:r>
              <a:rPr lang="en-GB" sz="2400" b="1" dirty="0">
                <a:solidFill>
                  <a:schemeClr val="tx1"/>
                </a:solidFill>
                <a:latin typeface="Gotham Book" pitchFamily="50" charset="0"/>
              </a:rPr>
              <a:t>extreme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armoede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. </a:t>
            </a:r>
            <a:endParaRPr lang="en-NL" sz="2400" dirty="0">
              <a:solidFill>
                <a:schemeClr val="tx1"/>
              </a:solidFill>
              <a:latin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105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7F12C-61FB-C6E7-E8E5-68DD4B30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3. </a:t>
            </a:r>
            <a:r>
              <a:rPr lang="en-GB" dirty="0" err="1"/>
              <a:t>Hoeveel</a:t>
            </a:r>
            <a:r>
              <a:rPr lang="en-GB" dirty="0"/>
              <a:t> </a:t>
            </a:r>
            <a:r>
              <a:rPr lang="en-GB" dirty="0" err="1"/>
              <a:t>kinderen</a:t>
            </a:r>
            <a:r>
              <a:rPr lang="en-GB" dirty="0"/>
              <a:t> </a:t>
            </a:r>
            <a:r>
              <a:rPr lang="en-GB" dirty="0" err="1"/>
              <a:t>wereldwijd</a:t>
            </a:r>
            <a:r>
              <a:rPr lang="en-GB" dirty="0"/>
              <a:t> </a:t>
            </a:r>
            <a:r>
              <a:rPr lang="en-GB" dirty="0" err="1"/>
              <a:t>leven</a:t>
            </a:r>
            <a:r>
              <a:rPr lang="en-GB" dirty="0"/>
              <a:t> in extreme </a:t>
            </a:r>
            <a:r>
              <a:rPr lang="en-GB" dirty="0" err="1"/>
              <a:t>armoede</a:t>
            </a:r>
            <a:r>
              <a:rPr lang="en-GB" dirty="0"/>
              <a:t>?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925187-343E-EAB1-C5A9-2642DDC415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844497"/>
              </p:ext>
            </p:extLst>
          </p:nvPr>
        </p:nvGraphicFramePr>
        <p:xfrm>
          <a:off x="838200" y="2514600"/>
          <a:ext cx="10515597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685871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8485442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8331449"/>
                    </a:ext>
                  </a:extLst>
                </a:gridCol>
              </a:tblGrid>
              <a:tr h="296545"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A.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356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mensen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85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B.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356.000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mensen</a:t>
                      </a:r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i="1" dirty="0">
                          <a:latin typeface="Gotham Book" pitchFamily="50" charset="0"/>
                        </a:rPr>
                        <a:t>(356 </a:t>
                      </a:r>
                      <a:r>
                        <a:rPr lang="en-GB" i="1" dirty="0" err="1">
                          <a:latin typeface="Gotham Book" pitchFamily="50" charset="0"/>
                        </a:rPr>
                        <a:t>duizend</a:t>
                      </a:r>
                      <a:r>
                        <a:rPr lang="en-GB" i="1" dirty="0">
                          <a:latin typeface="Gotham Book" pitchFamily="50" charset="0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B0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C.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356.000.000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mensen</a:t>
                      </a:r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i="1" dirty="0">
                          <a:latin typeface="Gotham Book" pitchFamily="50" charset="0"/>
                        </a:rPr>
                        <a:t>(356 </a:t>
                      </a:r>
                      <a:r>
                        <a:rPr lang="en-GB" i="1" dirty="0" err="1">
                          <a:latin typeface="Gotham Book" pitchFamily="50" charset="0"/>
                        </a:rPr>
                        <a:t>miljoen</a:t>
                      </a:r>
                      <a:r>
                        <a:rPr lang="en-GB" i="1" dirty="0">
                          <a:latin typeface="Gotham Book" pitchFamily="50" charset="0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84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908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220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7F12C-61FB-C6E7-E8E5-68DD4B30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3. </a:t>
            </a:r>
            <a:r>
              <a:rPr lang="en-GB" dirty="0" err="1"/>
              <a:t>Hoeveel</a:t>
            </a:r>
            <a:r>
              <a:rPr lang="en-GB" dirty="0"/>
              <a:t> </a:t>
            </a:r>
            <a:r>
              <a:rPr lang="en-GB" dirty="0" err="1"/>
              <a:t>kinderen</a:t>
            </a:r>
            <a:r>
              <a:rPr lang="en-GB" dirty="0"/>
              <a:t> </a:t>
            </a:r>
            <a:r>
              <a:rPr lang="en-GB" dirty="0" err="1"/>
              <a:t>wereldwijd</a:t>
            </a:r>
            <a:r>
              <a:rPr lang="en-GB" dirty="0"/>
              <a:t> </a:t>
            </a:r>
            <a:r>
              <a:rPr lang="en-GB" dirty="0" err="1"/>
              <a:t>leven</a:t>
            </a:r>
            <a:r>
              <a:rPr lang="en-GB" dirty="0"/>
              <a:t> in extreme </a:t>
            </a:r>
            <a:r>
              <a:rPr lang="en-GB" dirty="0" err="1"/>
              <a:t>armoede</a:t>
            </a:r>
            <a:r>
              <a:rPr lang="en-GB" dirty="0"/>
              <a:t>?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925187-343E-EAB1-C5A9-2642DDC4154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514600"/>
          <a:ext cx="10515597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685871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8485442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8331449"/>
                    </a:ext>
                  </a:extLst>
                </a:gridCol>
              </a:tblGrid>
              <a:tr h="296545"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A.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356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mensen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85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B.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356.000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mensen</a:t>
                      </a:r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i="1" dirty="0">
                          <a:latin typeface="Gotham Book" pitchFamily="50" charset="0"/>
                        </a:rPr>
                        <a:t>(356 </a:t>
                      </a:r>
                      <a:r>
                        <a:rPr lang="en-GB" i="1" dirty="0" err="1">
                          <a:latin typeface="Gotham Book" pitchFamily="50" charset="0"/>
                        </a:rPr>
                        <a:t>duizend</a:t>
                      </a:r>
                      <a:r>
                        <a:rPr lang="en-GB" i="1" dirty="0">
                          <a:latin typeface="Gotham Book" pitchFamily="50" charset="0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B0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C.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356.000.000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mensen</a:t>
                      </a:r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i="1" dirty="0">
                          <a:latin typeface="Gotham Book" pitchFamily="50" charset="0"/>
                        </a:rPr>
                        <a:t>(356 </a:t>
                      </a:r>
                      <a:r>
                        <a:rPr lang="en-GB" i="1" dirty="0" err="1">
                          <a:latin typeface="Gotham Book" pitchFamily="50" charset="0"/>
                        </a:rPr>
                        <a:t>miljoen</a:t>
                      </a:r>
                      <a:r>
                        <a:rPr lang="en-GB" i="1" dirty="0">
                          <a:latin typeface="Gotham Book" pitchFamily="50" charset="0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84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908693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59E39A6D-BCEA-B7B2-A1AD-3EBAB9793E9F}"/>
              </a:ext>
            </a:extLst>
          </p:cNvPr>
          <p:cNvSpPr txBox="1">
            <a:spLocks/>
          </p:cNvSpPr>
          <p:nvPr/>
        </p:nvSpPr>
        <p:spPr>
          <a:xfrm>
            <a:off x="4800600" y="4663782"/>
            <a:ext cx="6200775" cy="827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5EB8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tx1"/>
                </a:solidFill>
                <a:latin typeface="Gotham Book" pitchFamily="50" charset="0"/>
              </a:rPr>
              <a:t>800 </a:t>
            </a:r>
            <a:r>
              <a:rPr lang="en-GB" sz="2400" b="1" dirty="0" err="1">
                <a:solidFill>
                  <a:schemeClr val="tx1"/>
                </a:solidFill>
                <a:latin typeface="Gotham Book" pitchFamily="50" charset="0"/>
              </a:rPr>
              <a:t>miljoen</a:t>
            </a:r>
            <a:r>
              <a:rPr lang="en-GB" sz="2400" b="1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kinderen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in de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wereld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leven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in extreme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armoede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. Zij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hebben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dus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minder dan €2,15 per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dag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om mee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te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leven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.</a:t>
            </a:r>
            <a:endParaRPr lang="en-NL" sz="2400" dirty="0">
              <a:solidFill>
                <a:schemeClr val="tx1"/>
              </a:solidFill>
              <a:latin typeface="Gotham Book" pitchFamily="50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CC8BB6-E4B4-1361-000C-6B35C48AEE11}"/>
              </a:ext>
            </a:extLst>
          </p:cNvPr>
          <p:cNvSpPr/>
          <p:nvPr/>
        </p:nvSpPr>
        <p:spPr>
          <a:xfrm>
            <a:off x="7829550" y="2514599"/>
            <a:ext cx="3524247" cy="1188719"/>
          </a:xfrm>
          <a:prstGeom prst="rect">
            <a:avLst/>
          </a:prstGeom>
          <a:noFill/>
          <a:ln w="76200">
            <a:solidFill>
              <a:srgbClr val="F7EC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200D0981-3175-0192-6ED4-1BBA0494BE38}"/>
              </a:ext>
            </a:extLst>
          </p:cNvPr>
          <p:cNvCxnSpPr>
            <a:cxnSpLocks/>
          </p:cNvCxnSpPr>
          <p:nvPr/>
        </p:nvCxnSpPr>
        <p:spPr>
          <a:xfrm rot="5400000">
            <a:off x="8077200" y="4008118"/>
            <a:ext cx="781052" cy="171452"/>
          </a:xfrm>
          <a:prstGeom prst="curvedConnector3">
            <a:avLst>
              <a:gd name="adj1" fmla="val 45122"/>
            </a:avLst>
          </a:prstGeom>
          <a:ln w="76200">
            <a:solidFill>
              <a:srgbClr val="F7EC0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772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7F12C-61FB-C6E7-E8E5-68DD4B30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4. </a:t>
            </a:r>
            <a:r>
              <a:rPr lang="en-GB" dirty="0" err="1"/>
              <a:t>Waar</a:t>
            </a:r>
            <a:r>
              <a:rPr lang="en-GB" dirty="0"/>
              <a:t> </a:t>
            </a:r>
            <a:r>
              <a:rPr lang="en-GB" dirty="0" err="1"/>
              <a:t>maak</a:t>
            </a:r>
            <a:r>
              <a:rPr lang="en-GB" dirty="0"/>
              <a:t> je </a:t>
            </a:r>
            <a:r>
              <a:rPr lang="en-GB" dirty="0" err="1"/>
              <a:t>meer</a:t>
            </a:r>
            <a:r>
              <a:rPr lang="en-GB" dirty="0"/>
              <a:t> </a:t>
            </a:r>
            <a:r>
              <a:rPr lang="en-GB" dirty="0" err="1"/>
              <a:t>kans</a:t>
            </a:r>
            <a:r>
              <a:rPr lang="en-GB" dirty="0"/>
              <a:t> op </a:t>
            </a:r>
            <a:r>
              <a:rPr lang="en-GB" dirty="0" err="1"/>
              <a:t>als</a:t>
            </a:r>
            <a:r>
              <a:rPr lang="en-GB" dirty="0"/>
              <a:t> je in </a:t>
            </a:r>
            <a:r>
              <a:rPr lang="en-GB" dirty="0" err="1"/>
              <a:t>armoede</a:t>
            </a:r>
            <a:r>
              <a:rPr lang="en-GB" dirty="0"/>
              <a:t> </a:t>
            </a:r>
            <a:r>
              <a:rPr lang="en-GB" dirty="0" err="1"/>
              <a:t>opgroeit</a:t>
            </a:r>
            <a:r>
              <a:rPr lang="en-GB" dirty="0"/>
              <a:t>?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925187-343E-EAB1-C5A9-2642DDC415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135845"/>
              </p:ext>
            </p:extLst>
          </p:nvPr>
        </p:nvGraphicFramePr>
        <p:xfrm>
          <a:off x="838200" y="2514600"/>
          <a:ext cx="1051559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685871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8485442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8331449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A.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Je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hebt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meer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kans</a:t>
                      </a:r>
                      <a:r>
                        <a:rPr lang="en-GB" dirty="0">
                          <a:latin typeface="Gotham Book" pitchFamily="50" charset="0"/>
                        </a:rPr>
                        <a:t> om </a:t>
                      </a:r>
                      <a:r>
                        <a:rPr lang="en-GB" dirty="0" err="1">
                          <a:latin typeface="Gotham Book" pitchFamily="50" charset="0"/>
                        </a:rPr>
                        <a:t>ziek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te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worden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85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B.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Je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hebt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meer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kans</a:t>
                      </a:r>
                      <a:r>
                        <a:rPr lang="en-GB" dirty="0">
                          <a:latin typeface="Gotham Book" pitchFamily="50" charset="0"/>
                        </a:rPr>
                        <a:t> om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misbruikt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te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worden</a:t>
                      </a:r>
                      <a:endParaRPr lang="en-GB" i="1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B0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C.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Je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hebt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meer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kans</a:t>
                      </a:r>
                      <a:r>
                        <a:rPr lang="en-GB" dirty="0">
                          <a:latin typeface="Gotham Book" pitchFamily="50" charset="0"/>
                        </a:rPr>
                        <a:t> om in </a:t>
                      </a:r>
                      <a:r>
                        <a:rPr lang="en-GB" dirty="0" err="1">
                          <a:latin typeface="Gotham Book" pitchFamily="50" charset="0"/>
                        </a:rPr>
                        <a:t>gevaarlijke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plekken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terecht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te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komen</a:t>
                      </a:r>
                      <a:endParaRPr lang="en-GB" i="1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84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908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783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7F12C-61FB-C6E7-E8E5-68DD4B30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4. </a:t>
            </a:r>
            <a:r>
              <a:rPr lang="en-GB" dirty="0" err="1"/>
              <a:t>Waar</a:t>
            </a:r>
            <a:r>
              <a:rPr lang="en-GB" dirty="0"/>
              <a:t> </a:t>
            </a:r>
            <a:r>
              <a:rPr lang="en-GB" dirty="0" err="1"/>
              <a:t>maak</a:t>
            </a:r>
            <a:r>
              <a:rPr lang="en-GB" dirty="0"/>
              <a:t> je </a:t>
            </a:r>
            <a:r>
              <a:rPr lang="en-GB" dirty="0" err="1"/>
              <a:t>meer</a:t>
            </a:r>
            <a:r>
              <a:rPr lang="en-GB" dirty="0"/>
              <a:t> </a:t>
            </a:r>
            <a:r>
              <a:rPr lang="en-GB" dirty="0" err="1"/>
              <a:t>kans</a:t>
            </a:r>
            <a:r>
              <a:rPr lang="en-GB" dirty="0"/>
              <a:t> op </a:t>
            </a:r>
            <a:r>
              <a:rPr lang="en-GB" dirty="0" err="1"/>
              <a:t>als</a:t>
            </a:r>
            <a:r>
              <a:rPr lang="en-GB" dirty="0"/>
              <a:t> je in </a:t>
            </a:r>
            <a:r>
              <a:rPr lang="en-GB" dirty="0" err="1"/>
              <a:t>armoede</a:t>
            </a:r>
            <a:r>
              <a:rPr lang="en-GB" dirty="0"/>
              <a:t> </a:t>
            </a:r>
            <a:r>
              <a:rPr lang="en-GB" dirty="0" err="1"/>
              <a:t>opgroeit</a:t>
            </a:r>
            <a:r>
              <a:rPr lang="en-GB" dirty="0"/>
              <a:t>?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925187-343E-EAB1-C5A9-2642DDC4154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514600"/>
          <a:ext cx="1051559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8685871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8485442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8331449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A.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Je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hebt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meer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kans</a:t>
                      </a:r>
                      <a:r>
                        <a:rPr lang="en-GB" dirty="0">
                          <a:latin typeface="Gotham Book" pitchFamily="50" charset="0"/>
                        </a:rPr>
                        <a:t> om </a:t>
                      </a:r>
                      <a:r>
                        <a:rPr lang="en-GB" dirty="0" err="1">
                          <a:latin typeface="Gotham Book" pitchFamily="50" charset="0"/>
                        </a:rPr>
                        <a:t>ziek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te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worden</a:t>
                      </a:r>
                      <a:endParaRPr lang="en-GB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85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B.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Je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hebt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meer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kans</a:t>
                      </a:r>
                      <a:r>
                        <a:rPr lang="en-GB" dirty="0">
                          <a:latin typeface="Gotham Book" pitchFamily="50" charset="0"/>
                        </a:rPr>
                        <a:t> om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misbruikt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te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worden</a:t>
                      </a:r>
                      <a:endParaRPr lang="en-GB" i="1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B0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otham Black" pitchFamily="50" charset="0"/>
                        </a:rPr>
                        <a:t>C.</a:t>
                      </a:r>
                    </a:p>
                    <a:p>
                      <a:endParaRPr lang="en-GB" dirty="0">
                        <a:latin typeface="Gotham Book" pitchFamily="50" charset="0"/>
                      </a:endParaRPr>
                    </a:p>
                    <a:p>
                      <a:r>
                        <a:rPr lang="en-GB" dirty="0">
                          <a:latin typeface="Gotham Book" pitchFamily="50" charset="0"/>
                        </a:rPr>
                        <a:t>Je </a:t>
                      </a:r>
                      <a:r>
                        <a:rPr lang="en-GB" dirty="0" err="1">
                          <a:latin typeface="Gotham Book" pitchFamily="50" charset="0"/>
                        </a:rPr>
                        <a:t>hebt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meer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kans</a:t>
                      </a:r>
                      <a:r>
                        <a:rPr lang="en-GB" dirty="0">
                          <a:latin typeface="Gotham Book" pitchFamily="50" charset="0"/>
                        </a:rPr>
                        <a:t> om in </a:t>
                      </a:r>
                      <a:r>
                        <a:rPr lang="en-GB" dirty="0" err="1">
                          <a:latin typeface="Gotham Book" pitchFamily="50" charset="0"/>
                        </a:rPr>
                        <a:t>gevaarlijke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plekken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terecht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te</a:t>
                      </a:r>
                      <a:r>
                        <a:rPr lang="en-GB" dirty="0">
                          <a:latin typeface="Gotham Book" pitchFamily="50" charset="0"/>
                        </a:rPr>
                        <a:t> </a:t>
                      </a:r>
                      <a:r>
                        <a:rPr lang="en-GB" dirty="0" err="1">
                          <a:latin typeface="Gotham Book" pitchFamily="50" charset="0"/>
                        </a:rPr>
                        <a:t>komen</a:t>
                      </a:r>
                      <a:endParaRPr lang="en-GB" i="1" dirty="0">
                        <a:latin typeface="Gotham Book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84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90869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41C70C1-EEC7-F608-1660-5B78E440E126}"/>
              </a:ext>
            </a:extLst>
          </p:cNvPr>
          <p:cNvSpPr/>
          <p:nvPr/>
        </p:nvSpPr>
        <p:spPr>
          <a:xfrm>
            <a:off x="838198" y="2514599"/>
            <a:ext cx="10515599" cy="1463039"/>
          </a:xfrm>
          <a:prstGeom prst="rect">
            <a:avLst/>
          </a:prstGeom>
          <a:noFill/>
          <a:ln w="76200">
            <a:solidFill>
              <a:srgbClr val="F7EC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cxnSp>
        <p:nvCxnSpPr>
          <p:cNvPr id="5" name="Connector: Curved 4">
            <a:extLst>
              <a:ext uri="{FF2B5EF4-FFF2-40B4-BE49-F238E27FC236}">
                <a16:creationId xmlns:a16="http://schemas.microsoft.com/office/drawing/2014/main" id="{AA332088-72E9-E972-8C8E-9210B3C956B2}"/>
              </a:ext>
            </a:extLst>
          </p:cNvPr>
          <p:cNvCxnSpPr>
            <a:cxnSpLocks/>
          </p:cNvCxnSpPr>
          <p:nvPr/>
        </p:nvCxnSpPr>
        <p:spPr>
          <a:xfrm rot="5400000">
            <a:off x="5486400" y="4282438"/>
            <a:ext cx="781052" cy="171452"/>
          </a:xfrm>
          <a:prstGeom prst="curvedConnector3">
            <a:avLst>
              <a:gd name="adj1" fmla="val 45122"/>
            </a:avLst>
          </a:prstGeom>
          <a:ln w="76200">
            <a:solidFill>
              <a:srgbClr val="F7EC0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3E67D85E-448E-7082-D461-CB016EF48560}"/>
              </a:ext>
            </a:extLst>
          </p:cNvPr>
          <p:cNvSpPr txBox="1">
            <a:spLocks/>
          </p:cNvSpPr>
          <p:nvPr/>
        </p:nvSpPr>
        <p:spPr>
          <a:xfrm>
            <a:off x="623891" y="4830040"/>
            <a:ext cx="10677522" cy="827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5EB8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Helaas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zijn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alle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drie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antwoorden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juist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. Als je arm bent, dan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maak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je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meer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kans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op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geweld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,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gevaar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,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misbruik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en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ziekte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. Je bent minder </a:t>
            </a:r>
            <a:r>
              <a:rPr lang="en-GB" sz="2400" dirty="0" err="1">
                <a:solidFill>
                  <a:schemeClr val="tx1"/>
                </a:solidFill>
                <a:latin typeface="Gotham Book" pitchFamily="50" charset="0"/>
              </a:rPr>
              <a:t>beschermd</a:t>
            </a:r>
            <a:r>
              <a:rPr lang="en-GB" sz="2400" dirty="0">
                <a:solidFill>
                  <a:schemeClr val="tx1"/>
                </a:solidFill>
                <a:latin typeface="Gotham Book" pitchFamily="50" charset="0"/>
              </a:rPr>
              <a:t>.</a:t>
            </a:r>
            <a:endParaRPr lang="en-NL" sz="2400" dirty="0">
              <a:solidFill>
                <a:schemeClr val="tx1"/>
              </a:solidFill>
              <a:latin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43165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.potx" id="{F6A0E7A1-A985-482A-831A-A12B86D6C30F}" vid="{FB4539D8-F035-4445-B937-1C1F488B4D89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B1EE755DD5AE43B893E18FB4B5646B" ma:contentTypeVersion="2" ma:contentTypeDescription="Create a new document." ma:contentTypeScope="" ma:versionID="08cd78daf973076928c2e2776f590ae8">
  <xsd:schema xmlns:xsd="http://www.w3.org/2001/XMLSchema" xmlns:xs="http://www.w3.org/2001/XMLSchema" xmlns:p="http://schemas.microsoft.com/office/2006/metadata/properties" xmlns:ns2="d654db9c-6100-4fda-80d5-11288c7d3ff0" targetNamespace="http://schemas.microsoft.com/office/2006/metadata/properties" ma:root="true" ma:fieldsID="bc78d66d3a4b833ca170a6c32f41f19d" ns2:_="">
    <xsd:import namespace="d654db9c-6100-4fda-80d5-11288c7d3f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4db9c-6100-4fda-80d5-11288c7d3f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7BDD19-14B2-4037-B562-6BF99028C2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54db9c-6100-4fda-80d5-11288c7d3f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E26780-9B20-4281-93A5-BEDE96665A0F}">
  <ds:schemaRefs>
    <ds:schemaRef ds:uri="http://schemas.microsoft.com/office/infopath/2007/PartnerControls"/>
    <ds:schemaRef ds:uri="518cb197-08e9-43ef-8899-88dc0379832d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EC18F20-2D1D-4E6E-82BC-DFF7247D62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202</TotalTime>
  <Words>619</Words>
  <Application>Microsoft Office PowerPoint</Application>
  <PresentationFormat>Widescreen</PresentationFormat>
  <Paragraphs>132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Gotham Black</vt:lpstr>
      <vt:lpstr>Gotham Bold</vt:lpstr>
      <vt:lpstr>Gotham Book</vt:lpstr>
      <vt:lpstr>Montserrat</vt:lpstr>
      <vt:lpstr>Kantoorthema</vt:lpstr>
      <vt:lpstr>QUIZ OVER ARMOEDE</vt:lpstr>
      <vt:lpstr>1. Wat is armoede?</vt:lpstr>
      <vt:lpstr>1. Wat is armoede?</vt:lpstr>
      <vt:lpstr>2. Wanneer leef je in armoede?</vt:lpstr>
      <vt:lpstr>2. Wanneer leef je in extreme armoede?</vt:lpstr>
      <vt:lpstr>3. Hoeveel kinderen wereldwijd leven in extreme armoede?</vt:lpstr>
      <vt:lpstr>3. Hoeveel kinderen wereldwijd leven in extreme armoede?</vt:lpstr>
      <vt:lpstr>4. Waar maak je meer kans op als je in armoede opgroeit?</vt:lpstr>
      <vt:lpstr>4. Waar maak je meer kans op als je in armoede opgroeit?</vt:lpstr>
      <vt:lpstr>5. Wat doet Compassion voor kinderen in armoede?</vt:lpstr>
      <vt:lpstr>5. Wat doet Compassion voor kinderen in armoede?</vt:lpstr>
      <vt:lpstr>6. Hoe helpt Compassion kinderen in extreme armoede?</vt:lpstr>
      <vt:lpstr>6. Hoe helpt Compassion kinderen in extreme armoede?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OVER ARMOEDE</dc:title>
  <dc:creator>Naomi Pitts</dc:creator>
  <cp:lastModifiedBy>Naomi Pitts</cp:lastModifiedBy>
  <cp:revision>1</cp:revision>
  <dcterms:created xsi:type="dcterms:W3CDTF">2023-08-16T06:28:46Z</dcterms:created>
  <dcterms:modified xsi:type="dcterms:W3CDTF">2023-08-16T09:50:51Z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0x01010029B1EE755DD5AE43B893E18FB4B5646B</vt:lpwstr>
  </property>
</Properties>
</file>