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73" r:id="rId7"/>
    <p:sldId id="267" r:id="rId8"/>
    <p:sldId id="268" r:id="rId9"/>
    <p:sldId id="274" r:id="rId10"/>
    <p:sldId id="275" r:id="rId11"/>
    <p:sldId id="276" r:id="rId12"/>
    <p:sldId id="270" r:id="rId13"/>
    <p:sldId id="269" r:id="rId14"/>
    <p:sldId id="277" r:id="rId15"/>
    <p:sldId id="271" r:id="rId16"/>
    <p:sldId id="278" r:id="rId17"/>
    <p:sldId id="279" r:id="rId18"/>
    <p:sldId id="266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005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6196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58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28ED8-E938-4D00-AE56-F75E85D1E152}" type="datetimeFigureOut">
              <a:rPr lang="nl-NL" smtClean="0"/>
              <a:t>12-5-2023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DADB4-8594-4C26-BDD9-BD0F65D1658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040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DADB4-8594-4C26-BDD9-BD0F65D1658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7726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passion.nl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passion.nl/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passion.nl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passion.nl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passion.nl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passion.nl/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passion.nl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passion.nl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passion.nl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passion.nl/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passion.nl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03F11-C2D7-47C3-9988-020B3F0F2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6858426-25A7-4447-B84D-8344E88B0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7" name="Tekstvak 6">
            <a:hlinkClick r:id="rId2"/>
            <a:extLst>
              <a:ext uri="{FF2B5EF4-FFF2-40B4-BE49-F238E27FC236}">
                <a16:creationId xmlns:a16="http://schemas.microsoft.com/office/drawing/2014/main" id="{FBB8438A-7C32-42ED-BFC6-CFB2AEED73EE}"/>
              </a:ext>
            </a:extLst>
          </p:cNvPr>
          <p:cNvSpPr txBox="1"/>
          <p:nvPr userDrawn="1"/>
        </p:nvSpPr>
        <p:spPr>
          <a:xfrm>
            <a:off x="1524000" y="61917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</a:rPr>
              <a:t>www.compassion.nl</a:t>
            </a:r>
          </a:p>
        </p:txBody>
      </p:sp>
    </p:spTree>
    <p:extLst>
      <p:ext uri="{BB962C8B-B14F-4D97-AF65-F5344CB8AC3E}">
        <p14:creationId xmlns:p14="http://schemas.microsoft.com/office/powerpoint/2010/main" val="255061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227B8-C4A8-49A7-BF4D-EC1C9A762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B3D592E-E9CD-456E-A223-475A6EAC8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D69883-9444-4D8E-BD28-CC96CFD59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E35-8E7C-45BC-9B39-32CB7685ADAE}" type="datetimeFigureOut">
              <a:rPr lang="nl-NL" smtClean="0"/>
              <a:t>12-5-2023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F0028A-9046-41AF-9E7D-4369394D3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981E68-7511-485A-B75D-C4FC514D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A9C3-A753-4B14-A728-C2EF96414671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>
            <a:hlinkClick r:id="rId2"/>
            <a:extLst>
              <a:ext uri="{FF2B5EF4-FFF2-40B4-BE49-F238E27FC236}">
                <a16:creationId xmlns:a16="http://schemas.microsoft.com/office/drawing/2014/main" id="{B0D17B9A-4558-4B43-B0EF-8594F5C24070}"/>
              </a:ext>
            </a:extLst>
          </p:cNvPr>
          <p:cNvSpPr txBox="1"/>
          <p:nvPr userDrawn="1"/>
        </p:nvSpPr>
        <p:spPr>
          <a:xfrm>
            <a:off x="1524000" y="61917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</a:rPr>
              <a:t>www.compassion.nl</a:t>
            </a:r>
          </a:p>
        </p:txBody>
      </p:sp>
    </p:spTree>
    <p:extLst>
      <p:ext uri="{BB962C8B-B14F-4D97-AF65-F5344CB8AC3E}">
        <p14:creationId xmlns:p14="http://schemas.microsoft.com/office/powerpoint/2010/main" val="257384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CA1C260-C8FD-4367-9E8E-531BF6A7AC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262C120-B70E-4AFE-B2C8-DEB4A3B79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A6A822-6F53-45EC-99D6-BC48FA71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E35-8E7C-45BC-9B39-32CB7685ADAE}" type="datetimeFigureOut">
              <a:rPr lang="nl-NL" smtClean="0"/>
              <a:t>12-5-2023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4B7FCA-D010-48B5-8E0F-0F59AC7DA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632BA3-7B7F-4DE3-BC16-A70FF823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A9C3-A753-4B14-A728-C2EF96414671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>
            <a:hlinkClick r:id="rId2"/>
            <a:extLst>
              <a:ext uri="{FF2B5EF4-FFF2-40B4-BE49-F238E27FC236}">
                <a16:creationId xmlns:a16="http://schemas.microsoft.com/office/drawing/2014/main" id="{00BDE528-3C66-487C-89C7-61696E26C9FB}"/>
              </a:ext>
            </a:extLst>
          </p:cNvPr>
          <p:cNvSpPr txBox="1"/>
          <p:nvPr userDrawn="1"/>
        </p:nvSpPr>
        <p:spPr>
          <a:xfrm>
            <a:off x="1524000" y="61917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</a:rPr>
              <a:t>www.compassion.nl</a:t>
            </a:r>
          </a:p>
        </p:txBody>
      </p:sp>
    </p:spTree>
    <p:extLst>
      <p:ext uri="{BB962C8B-B14F-4D97-AF65-F5344CB8AC3E}">
        <p14:creationId xmlns:p14="http://schemas.microsoft.com/office/powerpoint/2010/main" val="423562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A04E4-610F-42A8-A5A8-8712E74F3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E9551B-5797-4C2A-ACBD-F5F42DD32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196852-FBD0-47C2-9D62-FC0535F41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E35-8E7C-45BC-9B39-32CB7685ADAE}" type="datetimeFigureOut">
              <a:rPr lang="nl-NL" smtClean="0"/>
              <a:t>12-5-2023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C53F2A-6016-462C-9594-15898DA80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714592-F9D2-4447-8234-C2B02525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A9C3-A753-4B14-A728-C2EF96414671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>
            <a:hlinkClick r:id="rId2"/>
            <a:extLst>
              <a:ext uri="{FF2B5EF4-FFF2-40B4-BE49-F238E27FC236}">
                <a16:creationId xmlns:a16="http://schemas.microsoft.com/office/drawing/2014/main" id="{55DCBB2D-DD2D-49AE-AB23-91E0C18DF7E4}"/>
              </a:ext>
            </a:extLst>
          </p:cNvPr>
          <p:cNvSpPr txBox="1"/>
          <p:nvPr userDrawn="1"/>
        </p:nvSpPr>
        <p:spPr>
          <a:xfrm>
            <a:off x="1524000" y="61917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</a:rPr>
              <a:t>www.compassion.nl</a:t>
            </a:r>
          </a:p>
        </p:txBody>
      </p:sp>
    </p:spTree>
    <p:extLst>
      <p:ext uri="{BB962C8B-B14F-4D97-AF65-F5344CB8AC3E}">
        <p14:creationId xmlns:p14="http://schemas.microsoft.com/office/powerpoint/2010/main" val="149239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414C2-E82E-4504-9FF6-8DAC7D494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1C0385-8A53-42F5-B2B8-54D3C6E35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A699E8-57CF-40C3-AFFB-4615BEC3C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E35-8E7C-45BC-9B39-32CB7685ADAE}" type="datetimeFigureOut">
              <a:rPr lang="nl-NL" smtClean="0"/>
              <a:t>12-5-2023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C7D172-2E59-40C2-9A79-3BD7B2CAF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677000-9E41-4478-9710-BEACF7A8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A9C3-A753-4B14-A728-C2EF96414671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>
            <a:hlinkClick r:id="rId2"/>
            <a:extLst>
              <a:ext uri="{FF2B5EF4-FFF2-40B4-BE49-F238E27FC236}">
                <a16:creationId xmlns:a16="http://schemas.microsoft.com/office/drawing/2014/main" id="{004EA2A3-6039-4F64-A008-2EE84E2F4614}"/>
              </a:ext>
            </a:extLst>
          </p:cNvPr>
          <p:cNvSpPr txBox="1"/>
          <p:nvPr userDrawn="1"/>
        </p:nvSpPr>
        <p:spPr>
          <a:xfrm>
            <a:off x="1524000" y="61917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</a:rPr>
              <a:t>www.compassion.nl</a:t>
            </a:r>
          </a:p>
        </p:txBody>
      </p:sp>
    </p:spTree>
    <p:extLst>
      <p:ext uri="{BB962C8B-B14F-4D97-AF65-F5344CB8AC3E}">
        <p14:creationId xmlns:p14="http://schemas.microsoft.com/office/powerpoint/2010/main" val="216143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E2495-3459-493D-9597-AEDA0E3E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6D2C50-345B-4F9F-907A-1A7C5B808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31AF1DC-F056-4D55-AFA1-8152254F7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74C2F02-B4ED-4082-9430-3F5FC5996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E35-8E7C-45BC-9B39-32CB7685ADAE}" type="datetimeFigureOut">
              <a:rPr lang="nl-NL" smtClean="0"/>
              <a:t>12-5-2023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BEA636C-8164-45E1-BCFB-84DA3D28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55F304E-C2FB-4AF4-AF74-778134C3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A9C3-A753-4B14-A728-C2EF96414671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ekstvak 7">
            <a:hlinkClick r:id="rId2"/>
            <a:extLst>
              <a:ext uri="{FF2B5EF4-FFF2-40B4-BE49-F238E27FC236}">
                <a16:creationId xmlns:a16="http://schemas.microsoft.com/office/drawing/2014/main" id="{CD87F7D3-4B29-46F4-ACB0-F54FE46D3F74}"/>
              </a:ext>
            </a:extLst>
          </p:cNvPr>
          <p:cNvSpPr txBox="1"/>
          <p:nvPr userDrawn="1"/>
        </p:nvSpPr>
        <p:spPr>
          <a:xfrm>
            <a:off x="1524000" y="61917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</a:rPr>
              <a:t>www.compassion.nl</a:t>
            </a:r>
          </a:p>
        </p:txBody>
      </p:sp>
    </p:spTree>
    <p:extLst>
      <p:ext uri="{BB962C8B-B14F-4D97-AF65-F5344CB8AC3E}">
        <p14:creationId xmlns:p14="http://schemas.microsoft.com/office/powerpoint/2010/main" val="28769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CC143-FBB6-4DB0-B973-D753794F5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C86911-1AC8-4F35-9FC8-DF2AD7E9B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69CC5F3-628D-4807-A834-9B428DBAE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965BC5A-E220-4613-BD79-33D352BEF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D286AC-7821-40D0-B1B2-FA4383282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25D55B2-E0BA-4CFA-B052-92237053B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E35-8E7C-45BC-9B39-32CB7685ADAE}" type="datetimeFigureOut">
              <a:rPr lang="nl-NL" smtClean="0"/>
              <a:t>12-5-2023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DAF99B7-64FD-4E4C-84B8-F86AAC9B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07C4132-D1AC-4482-B330-6D6D504D1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A9C3-A753-4B14-A728-C2EF96414671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ekstvak 9">
            <a:hlinkClick r:id="rId2"/>
            <a:extLst>
              <a:ext uri="{FF2B5EF4-FFF2-40B4-BE49-F238E27FC236}">
                <a16:creationId xmlns:a16="http://schemas.microsoft.com/office/drawing/2014/main" id="{561FD64C-4089-4440-934C-762CF314FCF6}"/>
              </a:ext>
            </a:extLst>
          </p:cNvPr>
          <p:cNvSpPr txBox="1"/>
          <p:nvPr userDrawn="1"/>
        </p:nvSpPr>
        <p:spPr>
          <a:xfrm>
            <a:off x="1524000" y="61917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</a:rPr>
              <a:t>www.compassion.nl</a:t>
            </a:r>
          </a:p>
        </p:txBody>
      </p:sp>
    </p:spTree>
    <p:extLst>
      <p:ext uri="{BB962C8B-B14F-4D97-AF65-F5344CB8AC3E}">
        <p14:creationId xmlns:p14="http://schemas.microsoft.com/office/powerpoint/2010/main" val="47281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3E8804-707A-4D37-B010-215C18275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6905F1F-8196-4812-9418-470F5265E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E35-8E7C-45BC-9B39-32CB7685ADAE}" type="datetimeFigureOut">
              <a:rPr lang="nl-NL" smtClean="0"/>
              <a:t>12-5-2023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1C9854B-C777-4FD1-BAC9-F08BCFF3F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97CB79D-248E-4C75-9CBB-C87423B7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A9C3-A753-4B14-A728-C2EF96414671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ekstvak 5">
            <a:hlinkClick r:id="rId2"/>
            <a:extLst>
              <a:ext uri="{FF2B5EF4-FFF2-40B4-BE49-F238E27FC236}">
                <a16:creationId xmlns:a16="http://schemas.microsoft.com/office/drawing/2014/main" id="{D98BD571-A427-4E70-9EC9-1B338FF58476}"/>
              </a:ext>
            </a:extLst>
          </p:cNvPr>
          <p:cNvSpPr txBox="1"/>
          <p:nvPr userDrawn="1"/>
        </p:nvSpPr>
        <p:spPr>
          <a:xfrm>
            <a:off x="1524000" y="61917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</a:rPr>
              <a:t>www.compassion.nl</a:t>
            </a:r>
          </a:p>
        </p:txBody>
      </p:sp>
    </p:spTree>
    <p:extLst>
      <p:ext uri="{BB962C8B-B14F-4D97-AF65-F5344CB8AC3E}">
        <p14:creationId xmlns:p14="http://schemas.microsoft.com/office/powerpoint/2010/main" val="529657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2A54EB5-ECC6-4266-9075-BE596E576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E35-8E7C-45BC-9B39-32CB7685ADAE}" type="datetimeFigureOut">
              <a:rPr lang="nl-NL" smtClean="0"/>
              <a:t>12-5-2023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97BDACD-57C7-402E-8675-43159D13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83E96B-9511-4D6F-91AA-356079212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A9C3-A753-4B14-A728-C2EF96414671}" type="slidenum">
              <a:rPr lang="nl-NL" smtClean="0"/>
              <a:t>‹#›</a:t>
            </a:fld>
            <a:endParaRPr lang="nl-NL"/>
          </a:p>
        </p:txBody>
      </p:sp>
      <p:sp>
        <p:nvSpPr>
          <p:cNvPr id="5" name="Tekstvak 4">
            <a:hlinkClick r:id="rId2"/>
            <a:extLst>
              <a:ext uri="{FF2B5EF4-FFF2-40B4-BE49-F238E27FC236}">
                <a16:creationId xmlns:a16="http://schemas.microsoft.com/office/drawing/2014/main" id="{45B0C346-9D3D-412B-888B-A73BB2E2A026}"/>
              </a:ext>
            </a:extLst>
          </p:cNvPr>
          <p:cNvSpPr txBox="1"/>
          <p:nvPr userDrawn="1"/>
        </p:nvSpPr>
        <p:spPr>
          <a:xfrm>
            <a:off x="1524000" y="61917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</a:rPr>
              <a:t>www.compassion.nl</a:t>
            </a:r>
          </a:p>
        </p:txBody>
      </p:sp>
    </p:spTree>
    <p:extLst>
      <p:ext uri="{BB962C8B-B14F-4D97-AF65-F5344CB8AC3E}">
        <p14:creationId xmlns:p14="http://schemas.microsoft.com/office/powerpoint/2010/main" val="3174497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029277-7E16-458E-8305-954405F3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7B58BC-9888-472E-BEDE-16656F517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8C2D55F-F41A-4B49-BEFF-D9A1C3F9F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6885DF-4931-4102-8A01-F8FB001F6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E35-8E7C-45BC-9B39-32CB7685ADAE}" type="datetimeFigureOut">
              <a:rPr lang="nl-NL" smtClean="0"/>
              <a:t>12-5-2023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F8480A0-DB3E-4FDD-87D7-275690AF1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0892DA-CA72-45F8-AC2F-66288137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A9C3-A753-4B14-A728-C2EF96414671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ekstvak 7">
            <a:hlinkClick r:id="rId2"/>
            <a:extLst>
              <a:ext uri="{FF2B5EF4-FFF2-40B4-BE49-F238E27FC236}">
                <a16:creationId xmlns:a16="http://schemas.microsoft.com/office/drawing/2014/main" id="{A5115F8D-9FF9-4B54-977D-C335D6B40719}"/>
              </a:ext>
            </a:extLst>
          </p:cNvPr>
          <p:cNvSpPr txBox="1"/>
          <p:nvPr userDrawn="1"/>
        </p:nvSpPr>
        <p:spPr>
          <a:xfrm>
            <a:off x="1524000" y="61917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</a:rPr>
              <a:t>www.compassion.nl</a:t>
            </a:r>
          </a:p>
        </p:txBody>
      </p:sp>
    </p:spTree>
    <p:extLst>
      <p:ext uri="{BB962C8B-B14F-4D97-AF65-F5344CB8AC3E}">
        <p14:creationId xmlns:p14="http://schemas.microsoft.com/office/powerpoint/2010/main" val="321461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289FE7-BB9F-4C94-9A59-9F015C807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83F7F2E-7B42-4A3F-8727-2B26D929E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D5C5A6-27D2-42ED-929A-A8F9BD72A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E8F47B-A986-4DFE-8197-3C6811FBF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E35-8E7C-45BC-9B39-32CB7685ADAE}" type="datetimeFigureOut">
              <a:rPr lang="nl-NL" smtClean="0"/>
              <a:t>12-5-2023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7B53011-A5DC-4DC5-9352-D459AD5A9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F74D5A-ABDB-4C8A-9831-2354384D1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A9C3-A753-4B14-A728-C2EF96414671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ekstvak 7">
            <a:hlinkClick r:id="rId2"/>
            <a:extLst>
              <a:ext uri="{FF2B5EF4-FFF2-40B4-BE49-F238E27FC236}">
                <a16:creationId xmlns:a16="http://schemas.microsoft.com/office/drawing/2014/main" id="{41B763AD-996E-4173-A666-457683322A92}"/>
              </a:ext>
            </a:extLst>
          </p:cNvPr>
          <p:cNvSpPr txBox="1"/>
          <p:nvPr userDrawn="1"/>
        </p:nvSpPr>
        <p:spPr>
          <a:xfrm>
            <a:off x="1524000" y="61917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</a:rPr>
              <a:t>www.compassion.nl</a:t>
            </a:r>
          </a:p>
        </p:txBody>
      </p:sp>
    </p:spTree>
    <p:extLst>
      <p:ext uri="{BB962C8B-B14F-4D97-AF65-F5344CB8AC3E}">
        <p14:creationId xmlns:p14="http://schemas.microsoft.com/office/powerpoint/2010/main" val="342723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compassion.nl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555D785-0DAB-4D64-9386-20DDD54B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D34D06-19C5-4A09-8E43-9D8783BF7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CF2565-5F07-41C0-88F4-E61BE6CFF6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12E35-8E7C-45BC-9B39-32CB7685ADAE}" type="datetimeFigureOut">
              <a:rPr lang="nl-NL" smtClean="0"/>
              <a:t>12-5-2023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0A1770-5F63-4265-93AB-0816C67F9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>
                    <a:tint val="75000"/>
                  </a:schemeClr>
                </a:solidFill>
                <a:latin typeface="Gotham Medium" pitchFamily="50" charset="0"/>
              </a:defRPr>
            </a:lvl1pPr>
          </a:lstStyle>
          <a:p>
            <a:r>
              <a:rPr lang="nl-NL" dirty="0"/>
              <a:t>www.compassion.nl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0690CA-2221-4B51-873B-20ED1E63A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7A9C3-A753-4B14-A728-C2EF96414671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Afbeelding 7" descr="Afbeelding met voedsel, tekening&#10;&#10;Automatisch gegenereerde beschrijving">
            <a:extLst>
              <a:ext uri="{FF2B5EF4-FFF2-40B4-BE49-F238E27FC236}">
                <a16:creationId xmlns:a16="http://schemas.microsoft.com/office/drawing/2014/main" id="{3E26C4C3-3306-4D46-B951-121620CA105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41085"/>
            <a:ext cx="1791457" cy="679904"/>
          </a:xfrm>
          <a:prstGeom prst="rect">
            <a:avLst/>
          </a:prstGeom>
        </p:spPr>
      </p:pic>
      <p:sp>
        <p:nvSpPr>
          <p:cNvPr id="9" name="Tekstvak 8">
            <a:hlinkClick r:id="rId14"/>
            <a:extLst>
              <a:ext uri="{FF2B5EF4-FFF2-40B4-BE49-F238E27FC236}">
                <a16:creationId xmlns:a16="http://schemas.microsoft.com/office/drawing/2014/main" id="{7512F919-172F-4FED-AB11-E7617CB18050}"/>
              </a:ext>
            </a:extLst>
          </p:cNvPr>
          <p:cNvSpPr txBox="1"/>
          <p:nvPr userDrawn="1"/>
        </p:nvSpPr>
        <p:spPr>
          <a:xfrm>
            <a:off x="1524000" y="61917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</a:rPr>
              <a:t>www.compassion.nl</a:t>
            </a:r>
          </a:p>
        </p:txBody>
      </p:sp>
    </p:spTree>
    <p:extLst>
      <p:ext uri="{BB962C8B-B14F-4D97-AF65-F5344CB8AC3E}">
        <p14:creationId xmlns:p14="http://schemas.microsoft.com/office/powerpoint/2010/main" val="202385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5EB8"/>
          </a:solidFill>
          <a:latin typeface="Gotham Bol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7" descr="Afbeelding met persoon, buiten, poseren, groep&#10;&#10;Automatisch gegenereerde beschrijving">
            <a:extLst>
              <a:ext uri="{FF2B5EF4-FFF2-40B4-BE49-F238E27FC236}">
                <a16:creationId xmlns:a16="http://schemas.microsoft.com/office/drawing/2014/main" id="{6999A364-1FD5-C003-DF0C-3D586F151F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3" b="6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89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B433C5-050C-4084-C476-04CBD7C36A0E}"/>
              </a:ext>
            </a:extLst>
          </p:cNvPr>
          <p:cNvSpPr/>
          <p:nvPr/>
        </p:nvSpPr>
        <p:spPr>
          <a:xfrm>
            <a:off x="4933950" y="6096000"/>
            <a:ext cx="2409825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CBC9F4-1D53-F47D-734C-077989B7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84" y="803274"/>
            <a:ext cx="6203315" cy="1325563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Montserrat ExtraBold" panose="00000900000000000000" pitchFamily="50" charset="0"/>
              </a:rPr>
              <a:t>In </a:t>
            </a:r>
            <a:r>
              <a:rPr lang="en-US" sz="4000" dirty="0" err="1">
                <a:latin typeface="Montserrat ExtraBold" panose="00000900000000000000" pitchFamily="50" charset="0"/>
              </a:rPr>
              <a:t>Jezus</a:t>
            </a:r>
            <a:r>
              <a:rPr lang="en-US" sz="4000" dirty="0">
                <a:latin typeface="Montserrat ExtraBold" panose="00000900000000000000" pitchFamily="50" charset="0"/>
              </a:rPr>
              <a:t>’ Naam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18E8DC-AEC1-CA4B-4297-F5D4FBFBC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584" y="1933574"/>
            <a:ext cx="6203315" cy="44100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Montserrat" panose="00000500000000000000" pitchFamily="2" charset="0"/>
              </a:rPr>
              <a:t>De lokale kerk kent als geen ander de </a:t>
            </a:r>
            <a:r>
              <a:rPr lang="nl-NL" sz="2000" b="1" dirty="0">
                <a:latin typeface="Montserrat" panose="00000500000000000000" pitchFamily="2" charset="0"/>
              </a:rPr>
              <a:t>gemeenschap</a:t>
            </a:r>
            <a:r>
              <a:rPr lang="nl-NL" sz="2000" dirty="0">
                <a:latin typeface="Montserrat" panose="00000500000000000000" pitchFamily="2" charset="0"/>
              </a:rPr>
              <a:t> en </a:t>
            </a:r>
            <a:r>
              <a:rPr lang="nl-NL" sz="2000" b="1" dirty="0">
                <a:latin typeface="Montserrat" panose="00000500000000000000" pitchFamily="2" charset="0"/>
              </a:rPr>
              <a:t>culturele context </a:t>
            </a:r>
            <a:r>
              <a:rPr lang="nl-NL" sz="2000" dirty="0">
                <a:latin typeface="Montserrat" panose="00000500000000000000" pitchFamily="2" charset="0"/>
              </a:rPr>
              <a:t>waarin de kinderen leven. </a:t>
            </a:r>
          </a:p>
          <a:p>
            <a:pPr marL="0" indent="0">
              <a:buNone/>
            </a:pPr>
            <a:r>
              <a:rPr lang="nl-NL" sz="2000" dirty="0">
                <a:latin typeface="Montserrat" panose="00000500000000000000" pitchFamily="2" charset="0"/>
              </a:rPr>
              <a:t>Als een kind naar een Compassion-project gaat, dan wordt er niet gekeken naar achtergrond of religie; ieder kind is welkom. </a:t>
            </a:r>
          </a:p>
          <a:p>
            <a:pPr marL="0" indent="0">
              <a:buNone/>
            </a:pPr>
            <a:r>
              <a:rPr lang="nl-NL" sz="2000" dirty="0">
                <a:latin typeface="Montserrat" panose="00000500000000000000" pitchFamily="2" charset="0"/>
              </a:rPr>
              <a:t>Geloven in Jezus is dus geen vereiste, maar komt wel aan bod. </a:t>
            </a:r>
          </a:p>
          <a:p>
            <a:pPr marL="0" indent="0">
              <a:buNone/>
            </a:pPr>
            <a:r>
              <a:rPr lang="nl-NL" sz="2000" dirty="0">
                <a:latin typeface="Montserrat" panose="00000500000000000000" pitchFamily="2" charset="0"/>
              </a:rPr>
              <a:t>Ieder kind dat deelneemt aan een project, krijgt een eigen </a:t>
            </a:r>
            <a:r>
              <a:rPr lang="nl-NL" sz="2000" b="1" dirty="0">
                <a:latin typeface="Montserrat" panose="00000500000000000000" pitchFamily="2" charset="0"/>
              </a:rPr>
              <a:t>bijbel</a:t>
            </a:r>
            <a:r>
              <a:rPr lang="nl-NL" sz="2000" dirty="0">
                <a:latin typeface="Montserrat" panose="00000500000000000000" pitchFamily="2" charset="0"/>
              </a:rPr>
              <a:t>, hoort het </a:t>
            </a:r>
            <a:r>
              <a:rPr lang="nl-NL" sz="2000" b="1" dirty="0">
                <a:latin typeface="Montserrat" panose="00000500000000000000" pitchFamily="2" charset="0"/>
              </a:rPr>
              <a:t>evangelie</a:t>
            </a:r>
            <a:r>
              <a:rPr lang="nl-NL" sz="2000" dirty="0">
                <a:latin typeface="Montserrat" panose="00000500000000000000" pitchFamily="2" charset="0"/>
              </a:rPr>
              <a:t> en is via het project verbonden aan de lokale </a:t>
            </a:r>
            <a:r>
              <a:rPr lang="nl-NL" sz="2000" b="1" dirty="0">
                <a:latin typeface="Montserrat" panose="00000500000000000000" pitchFamily="2" charset="0"/>
              </a:rPr>
              <a:t>christelijke gemeenschap</a:t>
            </a:r>
            <a:r>
              <a:rPr lang="nl-NL" sz="2000" dirty="0">
                <a:latin typeface="Montserrat" panose="00000500000000000000" pitchFamily="2" charset="0"/>
              </a:rPr>
              <a:t>. Kinderen krijgen dan ook de kans om </a:t>
            </a:r>
            <a:r>
              <a:rPr lang="nl-NL" sz="2000" b="1" dirty="0">
                <a:latin typeface="Montserrat" panose="00000500000000000000" pitchFamily="2" charset="0"/>
              </a:rPr>
              <a:t>Gods liefde te ervaren</a:t>
            </a:r>
            <a:r>
              <a:rPr lang="nl-NL" sz="2000" dirty="0">
                <a:latin typeface="Montserrat" panose="00000500000000000000" pitchFamily="2" charset="0"/>
              </a:rPr>
              <a:t> en hierin te groeien.</a:t>
            </a:r>
          </a:p>
        </p:txBody>
      </p:sp>
      <p:pic>
        <p:nvPicPr>
          <p:cNvPr id="3" name="Picture 2" descr="A picture containing person, human face, clothing, indoor&#10;&#10;Description automatically generated">
            <a:extLst>
              <a:ext uri="{FF2B5EF4-FFF2-40B4-BE49-F238E27FC236}">
                <a16:creationId xmlns:a16="http://schemas.microsoft.com/office/drawing/2014/main" id="{B70FDA5B-AC1B-26A9-C72A-717747369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-957263"/>
            <a:ext cx="5210175" cy="7815263"/>
          </a:xfrm>
          <a:prstGeom prst="rect">
            <a:avLst/>
          </a:prstGeom>
        </p:spPr>
      </p:pic>
      <p:pic>
        <p:nvPicPr>
          <p:cNvPr id="7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0DF50FA9-3E7E-D293-718D-1065DFAA1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475" y="282575"/>
            <a:ext cx="1824596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45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B433C5-050C-4084-C476-04CBD7C36A0E}"/>
              </a:ext>
            </a:extLst>
          </p:cNvPr>
          <p:cNvSpPr/>
          <p:nvPr/>
        </p:nvSpPr>
        <p:spPr>
          <a:xfrm>
            <a:off x="4933950" y="6096000"/>
            <a:ext cx="2409825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4098" name="Picture 2" descr="Project Activities UG0610">
            <a:extLst>
              <a:ext uri="{FF2B5EF4-FFF2-40B4-BE49-F238E27FC236}">
                <a16:creationId xmlns:a16="http://schemas.microsoft.com/office/drawing/2014/main" id="{C60FEB31-A625-E08B-5035-CDC1E2417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1" r="11497"/>
          <a:stretch/>
        </p:blipFill>
        <p:spPr bwMode="auto">
          <a:xfrm>
            <a:off x="-157162" y="0"/>
            <a:ext cx="6972300" cy="696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CCBC9F4-1D53-F47D-734C-077989B7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850" y="1485900"/>
            <a:ext cx="4914900" cy="1325563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Montserrat ExtraBold" panose="00000900000000000000" pitchFamily="50" charset="0"/>
              </a:rPr>
              <a:t>De sponsor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18E8DC-AEC1-CA4B-4297-F5D4FBFBC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88822" y="2811463"/>
            <a:ext cx="4565015" cy="23241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</a:rPr>
              <a:t>Een sponsor maakt kind-ontwikkeling mogelijk door financieel te sponsoren, te bidden en briefcontact te hebben.</a:t>
            </a:r>
          </a:p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</a:rPr>
              <a:t>Er zijn </a:t>
            </a:r>
            <a:r>
              <a:rPr lang="nl-NL" sz="2400" b="1" dirty="0">
                <a:latin typeface="Montserrat" panose="00000500000000000000" pitchFamily="50" charset="0"/>
              </a:rPr>
              <a:t>50.000</a:t>
            </a:r>
            <a:r>
              <a:rPr lang="nl-NL" sz="2400" dirty="0">
                <a:latin typeface="Montserrat" panose="00000500000000000000" pitchFamily="50" charset="0"/>
              </a:rPr>
              <a:t> kinderen met een Nederlandse sponsor.</a:t>
            </a:r>
            <a:endParaRPr lang="en-US" sz="2400" dirty="0">
              <a:latin typeface="Montserrat" panose="00000500000000000000" pitchFamily="50" charset="0"/>
            </a:endParaRPr>
          </a:p>
          <a:p>
            <a:endParaRPr 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  <a:ea typeface="Roboto Light" panose="02000000000000000000" pitchFamily="2" charset="0"/>
              <a:cs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701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B433C5-050C-4084-C476-04CBD7C36A0E}"/>
              </a:ext>
            </a:extLst>
          </p:cNvPr>
          <p:cNvSpPr/>
          <p:nvPr/>
        </p:nvSpPr>
        <p:spPr>
          <a:xfrm>
            <a:off x="4933950" y="6096000"/>
            <a:ext cx="2409825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808B2-E8DA-8572-28F5-0880C7C429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10" r="21524"/>
          <a:stretch/>
        </p:blipFill>
        <p:spPr>
          <a:xfrm>
            <a:off x="5153025" y="6129"/>
            <a:ext cx="7038975" cy="685187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CCBC9F4-1D53-F47D-734C-077989B7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35" y="1076325"/>
            <a:ext cx="5450840" cy="1325563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>
                <a:latin typeface="Montserrat ExtraBold" panose="00000900000000000000" pitchFamily="50" charset="0"/>
              </a:rPr>
              <a:t>Aanvullende</a:t>
            </a:r>
            <a:r>
              <a:rPr lang="en-US" sz="4000" dirty="0">
                <a:latin typeface="Montserrat ExtraBold" panose="00000900000000000000" pitchFamily="50" charset="0"/>
              </a:rPr>
              <a:t> </a:t>
            </a:r>
            <a:r>
              <a:rPr lang="en-US" sz="4000" dirty="0" err="1">
                <a:latin typeface="Montserrat ExtraBold" panose="00000900000000000000" pitchFamily="50" charset="0"/>
              </a:rPr>
              <a:t>fondsen</a:t>
            </a:r>
            <a:endParaRPr lang="en-US" sz="4000" dirty="0">
              <a:latin typeface="Montserrat ExtraBold" panose="00000900000000000000" pitchFamily="50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18E8DC-AEC1-CA4B-4297-F5D4FBFBC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335" y="2676525"/>
            <a:ext cx="4412615" cy="2324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Vaak hebben kinderen extra hulp nodig. </a:t>
            </a:r>
          </a:p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Deze hulp wordt betaald vanuit verschillende aanvullende fondsen.  </a:t>
            </a:r>
          </a:p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Sponsor of geen sponsor, een bijdrage is van harte welkom.</a:t>
            </a:r>
          </a:p>
        </p:txBody>
      </p:sp>
      <p:pic>
        <p:nvPicPr>
          <p:cNvPr id="7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0DF50FA9-3E7E-D293-718D-1065DFAA1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750" y="320675"/>
            <a:ext cx="1824596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17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B433C5-050C-4084-C476-04CBD7C36A0E}"/>
              </a:ext>
            </a:extLst>
          </p:cNvPr>
          <p:cNvSpPr/>
          <p:nvPr/>
        </p:nvSpPr>
        <p:spPr>
          <a:xfrm>
            <a:off x="4933950" y="6096000"/>
            <a:ext cx="2409825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CBC9F4-1D53-F47D-734C-077989B7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224" y="732633"/>
            <a:ext cx="3905250" cy="1325563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latin typeface="Montserrat ExtraBold" panose="00000900000000000000" pitchFamily="50" charset="0"/>
              </a:rPr>
              <a:t>Een</a:t>
            </a:r>
            <a:r>
              <a:rPr lang="en-US" sz="3200" dirty="0">
                <a:latin typeface="Montserrat ExtraBold" panose="00000900000000000000" pitchFamily="50" charset="0"/>
              </a:rPr>
              <a:t> extra </a:t>
            </a:r>
            <a:r>
              <a:rPr lang="en-US" sz="3200" dirty="0" err="1">
                <a:latin typeface="Montserrat ExtraBold" panose="00000900000000000000" pitchFamily="50" charset="0"/>
              </a:rPr>
              <a:t>steun</a:t>
            </a:r>
            <a:r>
              <a:rPr lang="en-US" sz="3200" dirty="0">
                <a:latin typeface="Montserrat ExtraBold" panose="00000900000000000000" pitchFamily="50" charset="0"/>
              </a:rPr>
              <a:t> in de rug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18E8DC-AEC1-CA4B-4297-F5D4FBFBC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1223" y="2705100"/>
            <a:ext cx="5557837" cy="4019549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Noodhulp voedselcrisis</a:t>
            </a:r>
          </a:p>
          <a:p>
            <a:pPr>
              <a:buFontTx/>
              <a:buChar char="-"/>
            </a:pPr>
            <a:r>
              <a:rPr lang="nl-NL" sz="2400" dirty="0" err="1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Ongesponsorde</a:t>
            </a: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 kinderen</a:t>
            </a: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Medische zorg &amp; Voeding</a:t>
            </a: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Water &amp; Hygiëne</a:t>
            </a: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Meest Nodig</a:t>
            </a: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Moeders &amp; Baby’s</a:t>
            </a: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Bijbels</a:t>
            </a: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Kwetsbare kinderen</a:t>
            </a: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Educatie, werk &amp; inkomen</a:t>
            </a: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Youth Development</a:t>
            </a: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Noodhulpfonds</a:t>
            </a:r>
          </a:p>
          <a:p>
            <a:pPr>
              <a:buFontTx/>
              <a:buChar char="-"/>
            </a:pPr>
            <a:endParaRPr lang="nl-NL" sz="2400" dirty="0">
              <a:latin typeface="Montserrat" panose="00000500000000000000" pitchFamily="50" charset="0"/>
              <a:ea typeface="Roboto Light" panose="02000000000000000000" pitchFamily="2" charset="0"/>
              <a:cs typeface="Roboto Thin" panose="02000000000000000000" pitchFamily="2" charset="0"/>
            </a:endParaRPr>
          </a:p>
        </p:txBody>
      </p:sp>
      <p:pic>
        <p:nvPicPr>
          <p:cNvPr id="5" name="Picture 4" descr="A child holding a large bag of food&#10;&#10;Description automatically generated with low confidence">
            <a:extLst>
              <a:ext uri="{FF2B5EF4-FFF2-40B4-BE49-F238E27FC236}">
                <a16:creationId xmlns:a16="http://schemas.microsoft.com/office/drawing/2014/main" id="{3177A059-B9E3-6F72-88A9-07D9104AA1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4" r="17735"/>
          <a:stretch/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ED5985-2A9E-2EF9-C717-65745C77724E}"/>
              </a:ext>
            </a:extLst>
          </p:cNvPr>
          <p:cNvSpPr txBox="1">
            <a:spLocks/>
          </p:cNvSpPr>
          <p:nvPr/>
        </p:nvSpPr>
        <p:spPr>
          <a:xfrm>
            <a:off x="5991223" y="2025649"/>
            <a:ext cx="5557837" cy="936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i="1" dirty="0">
                <a:latin typeface="Montserrat" panose="00000500000000000000" pitchFamily="50" charset="0"/>
              </a:rPr>
              <a:t>Compassion </a:t>
            </a:r>
            <a:r>
              <a:rPr lang="en-GB" sz="1800" i="1" dirty="0" err="1">
                <a:latin typeface="Montserrat" panose="00000500000000000000" pitchFamily="50" charset="0"/>
              </a:rPr>
              <a:t>heeft</a:t>
            </a:r>
            <a:r>
              <a:rPr lang="en-GB" sz="1800" i="1" dirty="0">
                <a:latin typeface="Montserrat" panose="00000500000000000000" pitchFamily="50" charset="0"/>
              </a:rPr>
              <a:t> 11 </a:t>
            </a:r>
            <a:r>
              <a:rPr lang="en-GB" sz="1800" i="1" dirty="0" err="1">
                <a:latin typeface="Montserrat" panose="00000500000000000000" pitchFamily="50" charset="0"/>
              </a:rPr>
              <a:t>verschillende</a:t>
            </a:r>
            <a:r>
              <a:rPr lang="en-GB" sz="1800" i="1" dirty="0">
                <a:latin typeface="Montserrat" panose="00000500000000000000" pitchFamily="50" charset="0"/>
              </a:rPr>
              <a:t> </a:t>
            </a:r>
            <a:r>
              <a:rPr lang="en-GB" sz="1800" i="1" dirty="0" err="1">
                <a:latin typeface="Montserrat" panose="00000500000000000000" pitchFamily="50" charset="0"/>
              </a:rPr>
              <a:t>fondsen</a:t>
            </a:r>
            <a:endParaRPr lang="nl-NL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  <a:ea typeface="Roboto Light" panose="02000000000000000000" pitchFamily="2" charset="0"/>
              <a:cs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79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B433C5-050C-4084-C476-04CBD7C36A0E}"/>
              </a:ext>
            </a:extLst>
          </p:cNvPr>
          <p:cNvSpPr/>
          <p:nvPr/>
        </p:nvSpPr>
        <p:spPr>
          <a:xfrm>
            <a:off x="4933950" y="6096000"/>
            <a:ext cx="2409825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CBC9F4-1D53-F47D-734C-077989B7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84" y="657225"/>
            <a:ext cx="5803265" cy="1325563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Montserrat ExtraBold" panose="00000900000000000000" pitchFamily="50" charset="0"/>
              </a:rPr>
              <a:t>Compassion </a:t>
            </a:r>
            <a:r>
              <a:rPr lang="en-US" sz="2800" dirty="0" err="1">
                <a:latin typeface="Montserrat ExtraBold" panose="00000900000000000000" pitchFamily="50" charset="0"/>
              </a:rPr>
              <a:t>sponsorkinderen</a:t>
            </a:r>
            <a:r>
              <a:rPr lang="en-US" sz="2800" dirty="0">
                <a:latin typeface="Montserrat ExtraBold" panose="00000900000000000000" pitchFamily="50" charset="0"/>
              </a:rPr>
              <a:t>….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18E8DC-AEC1-CA4B-4297-F5D4FBFBC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260" y="2114550"/>
            <a:ext cx="4412615" cy="39814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Zitten gemiddeld </a:t>
            </a:r>
            <a:r>
              <a:rPr lang="nl-NL" sz="1600" b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1 tot 1,5 jaar </a:t>
            </a:r>
            <a:r>
              <a:rPr lang="nl-NL" sz="16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langer op school</a:t>
            </a:r>
          </a:p>
          <a:p>
            <a:pPr marL="0" indent="0">
              <a:buNone/>
            </a:pPr>
            <a:r>
              <a:rPr lang="nl-NL" sz="16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Hebben 27 tot 40 procent </a:t>
            </a:r>
            <a:r>
              <a:rPr lang="nl-NL" sz="1600" b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meer kans </a:t>
            </a:r>
            <a:r>
              <a:rPr lang="nl-NL" sz="16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op het afronden van middelbaar onderwijs</a:t>
            </a:r>
          </a:p>
          <a:p>
            <a:pPr marL="0" indent="0">
              <a:buNone/>
            </a:pPr>
            <a:r>
              <a:rPr lang="nl-NL" sz="16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Hebben </a:t>
            </a:r>
            <a:r>
              <a:rPr lang="nl-NL" sz="1600" b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50 tot 80 procent </a:t>
            </a:r>
            <a:r>
              <a:rPr lang="nl-NL" sz="16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meer kans op het afronden van een universitaire studie</a:t>
            </a:r>
          </a:p>
          <a:p>
            <a:pPr marL="0" indent="0">
              <a:buNone/>
            </a:pPr>
            <a:r>
              <a:rPr lang="nl-NL" sz="16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Hebben 14 tot 18 procent meer kans op een </a:t>
            </a:r>
            <a:r>
              <a:rPr lang="nl-NL" sz="1600" b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betaalde baan </a:t>
            </a:r>
            <a:r>
              <a:rPr lang="nl-NL" sz="16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wanneer ze volwassen zijn</a:t>
            </a:r>
          </a:p>
          <a:p>
            <a:pPr marL="0" indent="0">
              <a:buNone/>
            </a:pPr>
            <a:r>
              <a:rPr lang="nl-NL" sz="16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Hebben </a:t>
            </a:r>
            <a:r>
              <a:rPr lang="nl-NL" sz="1600" b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35 procent </a:t>
            </a:r>
            <a:r>
              <a:rPr lang="nl-NL" sz="16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meer kans op een kantoorbaan</a:t>
            </a:r>
          </a:p>
          <a:p>
            <a:pPr marL="0" indent="0">
              <a:buNone/>
            </a:pPr>
            <a:r>
              <a:rPr lang="nl-NL" sz="16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Worden </a:t>
            </a:r>
            <a:r>
              <a:rPr lang="nl-NL" sz="1600" b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vaker leiders </a:t>
            </a:r>
            <a:r>
              <a:rPr lang="nl-NL" sz="16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in hun gemeenschap of kerk dan hun niet gesponsorde leeftijdsgenoten</a:t>
            </a:r>
          </a:p>
        </p:txBody>
      </p:sp>
      <p:pic>
        <p:nvPicPr>
          <p:cNvPr id="3" name="Picture 2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4BBCF66E-62AC-99C4-D47B-7BEC9CF12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3" r="6980"/>
          <a:stretch/>
        </p:blipFill>
        <p:spPr>
          <a:xfrm>
            <a:off x="5257800" y="0"/>
            <a:ext cx="6934200" cy="6858000"/>
          </a:xfrm>
          <a:prstGeom prst="rect">
            <a:avLst/>
          </a:prstGeom>
        </p:spPr>
      </p:pic>
      <p:pic>
        <p:nvPicPr>
          <p:cNvPr id="7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0DF50FA9-3E7E-D293-718D-1065DFAA1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342" y="501650"/>
            <a:ext cx="1824596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75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6668" y="5161467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latin typeface="Montserrat" panose="00000500000000000000" pitchFamily="50" charset="0"/>
              </a:rPr>
              <a:t>Jezus</a:t>
            </a:r>
            <a:r>
              <a:rPr lang="nl-NL" sz="1400" dirty="0">
                <a:latin typeface="Montserrat" panose="00000500000000000000" pitchFamily="50" charset="0"/>
              </a:rPr>
              <a:t> staat centraal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0101" y="5161467"/>
            <a:ext cx="2992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Montserrat" panose="00000500000000000000" pitchFamily="50" charset="0"/>
              </a:rPr>
              <a:t>voor </a:t>
            </a:r>
            <a:r>
              <a:rPr lang="nl-NL" sz="1400" b="1" dirty="0">
                <a:latin typeface="Montserrat" panose="00000500000000000000" pitchFamily="50" charset="0"/>
              </a:rPr>
              <a:t>kinderen</a:t>
            </a:r>
            <a:r>
              <a:rPr lang="nl-NL" sz="1400" dirty="0">
                <a:latin typeface="Montserrat" panose="00000500000000000000" pitchFamily="50" charset="0"/>
              </a:rPr>
              <a:t> in armoede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90933" y="5161467"/>
            <a:ext cx="2992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Montserrat" panose="00000500000000000000" pitchFamily="50" charset="0"/>
              </a:rPr>
              <a:t>via lokale </a:t>
            </a:r>
            <a:r>
              <a:rPr lang="nl-NL" sz="1400" b="1" dirty="0">
                <a:latin typeface="Montserrat" panose="00000500000000000000" pitchFamily="50" charset="0"/>
              </a:rPr>
              <a:t>kerken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322234" y="5270501"/>
            <a:ext cx="0" cy="17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564967" y="5270501"/>
            <a:ext cx="0" cy="17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DCD09F1F-C45B-6B40-AA42-E444CDF8B5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77" y="1587500"/>
            <a:ext cx="4876800" cy="1841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B5FFB1-5495-C239-0BAD-E95954EA83EF}"/>
              </a:ext>
            </a:extLst>
          </p:cNvPr>
          <p:cNvSpPr/>
          <p:nvPr/>
        </p:nvSpPr>
        <p:spPr>
          <a:xfrm>
            <a:off x="4933950" y="6096000"/>
            <a:ext cx="2409825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Montserrat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92F026-7506-86F6-B3AA-7209E3AB96A7}"/>
              </a:ext>
            </a:extLst>
          </p:cNvPr>
          <p:cNvSpPr/>
          <p:nvPr/>
        </p:nvSpPr>
        <p:spPr>
          <a:xfrm>
            <a:off x="9458325" y="238124"/>
            <a:ext cx="2409825" cy="923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44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/>
    </mc:Choice>
    <mc:Fallback xmlns=""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CBC9F4-1D53-F47D-734C-077989B7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160" y="2103437"/>
            <a:ext cx="5450840" cy="1325563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Montserrat ExtraBold" panose="00000900000000000000" pitchFamily="50" charset="0"/>
              </a:rPr>
              <a:t>Extreme </a:t>
            </a:r>
            <a:r>
              <a:rPr lang="en-US" sz="4000" dirty="0" err="1">
                <a:latin typeface="Montserrat ExtraBold" panose="00000900000000000000" pitchFamily="50" charset="0"/>
              </a:rPr>
              <a:t>Armoede</a:t>
            </a:r>
            <a:endParaRPr lang="en-US" sz="4000" dirty="0">
              <a:latin typeface="Montserrat ExtraBold" panose="00000900000000000000" pitchFamily="50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18E8DC-AEC1-CA4B-4297-F5D4FBFBC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56400" y="3291840"/>
            <a:ext cx="4937760" cy="2804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Wereldwijd leven 648 miljoen mensen onder de armoede grens van € 2,15 per dag. </a:t>
            </a:r>
          </a:p>
          <a:p>
            <a:pPr marL="0" indent="0">
              <a:buNone/>
            </a:pPr>
            <a:r>
              <a:rPr lang="nl-NL" sz="2400" b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Van dit aantal zijn meer dan de helft kinderen.</a:t>
            </a:r>
            <a:endParaRPr lang="nl-NL" sz="2400" b="1" dirty="0">
              <a:latin typeface="Montserrat" panose="00000500000000000000" pitchFamily="50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B433C5-050C-4084-C476-04CBD7C36A0E}"/>
              </a:ext>
            </a:extLst>
          </p:cNvPr>
          <p:cNvSpPr/>
          <p:nvPr/>
        </p:nvSpPr>
        <p:spPr>
          <a:xfrm>
            <a:off x="4933950" y="6096000"/>
            <a:ext cx="2409825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26" name="Picture 2" descr="Salama's Family Dinner">
            <a:extLst>
              <a:ext uri="{FF2B5EF4-FFF2-40B4-BE49-F238E27FC236}">
                <a16:creationId xmlns:a16="http://schemas.microsoft.com/office/drawing/2014/main" id="{39FCE6D2-6BC1-ABEC-94D2-1E0202F8D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413"/>
          <a:stretch/>
        </p:blipFill>
        <p:spPr bwMode="auto">
          <a:xfrm>
            <a:off x="0" y="0"/>
            <a:ext cx="6276974" cy="690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939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B433C5-050C-4084-C476-04CBD7C36A0E}"/>
              </a:ext>
            </a:extLst>
          </p:cNvPr>
          <p:cNvSpPr/>
          <p:nvPr/>
        </p:nvSpPr>
        <p:spPr>
          <a:xfrm>
            <a:off x="4933950" y="6096000"/>
            <a:ext cx="2409825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CBC9F4-1D53-F47D-734C-077989B7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275" y="903288"/>
            <a:ext cx="5450840" cy="1325563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>
                <a:latin typeface="Montserrat ExtraBold" panose="00000900000000000000" pitchFamily="50" charset="0"/>
              </a:rPr>
              <a:t>Schokkende</a:t>
            </a:r>
            <a:r>
              <a:rPr lang="en-US" sz="4000" dirty="0">
                <a:latin typeface="Montserrat ExtraBold" panose="00000900000000000000" pitchFamily="50" charset="0"/>
              </a:rPr>
              <a:t> </a:t>
            </a:r>
            <a:r>
              <a:rPr lang="en-US" sz="4000" dirty="0" err="1">
                <a:latin typeface="Montserrat ExtraBold" panose="00000900000000000000" pitchFamily="50" charset="0"/>
              </a:rPr>
              <a:t>cijfers</a:t>
            </a:r>
            <a:endParaRPr lang="en-US" sz="4000" dirty="0">
              <a:latin typeface="Montserrat ExtraBold" panose="00000900000000000000" pitchFamily="50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18E8DC-AEC1-CA4B-4297-F5D4FBFBC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9275" y="2105026"/>
            <a:ext cx="6012798" cy="44291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Meer dan </a:t>
            </a:r>
            <a:r>
              <a:rPr lang="nl-NL" sz="2400" b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244 miljoen </a:t>
            </a: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kinderen gaan niet naar school</a:t>
            </a:r>
            <a:endParaRPr lang="nl-NL" sz="2400" b="1" dirty="0">
              <a:latin typeface="Montserrat" panose="00000500000000000000" pitchFamily="50" charset="0"/>
              <a:ea typeface="Roboto Light" panose="02000000000000000000" pitchFamily="2" charset="0"/>
              <a:cs typeface="Roboto Thin" panose="02000000000000000000" pitchFamily="2" charset="0"/>
            </a:endParaRPr>
          </a:p>
          <a:p>
            <a:pPr marL="0" indent="0">
              <a:buNone/>
            </a:pPr>
            <a:endParaRPr lang="nl-NL" sz="2400" dirty="0">
              <a:latin typeface="Montserrat" panose="00000500000000000000" pitchFamily="50" charset="0"/>
              <a:ea typeface="Roboto Light" panose="02000000000000000000" pitchFamily="2" charset="0"/>
              <a:cs typeface="Roboto Thin" panose="02000000000000000000" pitchFamily="2" charset="0"/>
            </a:endParaRPr>
          </a:p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Jaarlijks sterven</a:t>
            </a:r>
            <a:r>
              <a:rPr lang="nl-NL" sz="2400" b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 5 miljoen </a:t>
            </a: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kinderen</a:t>
            </a:r>
            <a:r>
              <a:rPr lang="nl-NL" sz="2400" b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onder de 5 jaar</a:t>
            </a:r>
          </a:p>
          <a:p>
            <a:pPr marL="0" indent="0">
              <a:buNone/>
            </a:pPr>
            <a:endParaRPr lang="nl-NL" sz="2400" dirty="0">
              <a:latin typeface="Montserrat" panose="00000500000000000000" pitchFamily="50" charset="0"/>
              <a:ea typeface="Roboto Light" panose="02000000000000000000" pitchFamily="2" charset="0"/>
              <a:cs typeface="Roboto Thin" panose="02000000000000000000" pitchFamily="2" charset="0"/>
            </a:endParaRPr>
          </a:p>
          <a:p>
            <a:pPr marL="0" indent="0">
              <a:buNone/>
            </a:pPr>
            <a:r>
              <a:rPr lang="nl-NL" sz="2400" b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160 miljoen </a:t>
            </a: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kinderen zijn betrokken bij kinderarbeid</a:t>
            </a:r>
          </a:p>
          <a:p>
            <a:pPr marL="0" indent="0">
              <a:buNone/>
            </a:pPr>
            <a:endParaRPr lang="nl-NL" sz="2400" dirty="0">
              <a:latin typeface="Montserrat" panose="00000500000000000000" pitchFamily="50" charset="0"/>
              <a:ea typeface="Roboto Light" panose="02000000000000000000" pitchFamily="2" charset="0"/>
              <a:cs typeface="Roboto Thin" panose="02000000000000000000" pitchFamily="2" charset="0"/>
            </a:endParaRPr>
          </a:p>
          <a:p>
            <a:pPr marL="0" indent="0">
              <a:buNone/>
            </a:pPr>
            <a:r>
              <a:rPr lang="nl-NL" sz="2400" b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2 miljoen </a:t>
            </a: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kinderen worden </a:t>
            </a:r>
            <a:r>
              <a:rPr lang="nl-NL" sz="240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jaarlijks uitgebuit </a:t>
            </a: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in de seksindustrie</a:t>
            </a:r>
          </a:p>
          <a:p>
            <a:pPr marL="0" indent="0">
              <a:buNone/>
            </a:pPr>
            <a:endParaRPr lang="nl-NL" sz="2400" dirty="0">
              <a:latin typeface="Montserrat" panose="00000500000000000000" pitchFamily="50" charset="0"/>
              <a:ea typeface="Roboto Light" panose="02000000000000000000" pitchFamily="2" charset="0"/>
              <a:cs typeface="Roboto Thin" panose="02000000000000000000" pitchFamily="2" charset="0"/>
            </a:endParaRPr>
          </a:p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In extreme armoede zijn kinderen </a:t>
            </a:r>
            <a:r>
              <a:rPr lang="nl-NL" sz="2400" b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gemakkelijk slachtoffer </a:t>
            </a: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van fysiek en verbaal geweld, verwaarlozing en seksueel misbruik.</a:t>
            </a:r>
            <a:endParaRPr lang="nl-NL" sz="2400" dirty="0">
              <a:latin typeface="Montserrat" panose="00000500000000000000" pitchFamily="50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 descr="A baby ly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C61A9E6C-A84B-E394-7CA7-CC74C85EA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8" r="18704"/>
          <a:stretch/>
        </p:blipFill>
        <p:spPr>
          <a:xfrm>
            <a:off x="-169229" y="0"/>
            <a:ext cx="5450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99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CBC9F4-1D53-F47D-734C-077989B7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35" y="1533525"/>
            <a:ext cx="5450840" cy="1325563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>
                <a:latin typeface="Montserrat ExtraBold" panose="00000900000000000000" pitchFamily="50" charset="0"/>
              </a:rPr>
              <a:t>Kinderen</a:t>
            </a:r>
            <a:r>
              <a:rPr lang="en-US" sz="4000" dirty="0">
                <a:latin typeface="Montserrat ExtraBold" panose="00000900000000000000" pitchFamily="50" charset="0"/>
              </a:rPr>
              <a:t> </a:t>
            </a:r>
            <a:r>
              <a:rPr lang="en-US" sz="4000" dirty="0" err="1">
                <a:latin typeface="Montserrat ExtraBold" panose="00000900000000000000" pitchFamily="50" charset="0"/>
              </a:rPr>
              <a:t>hebben</a:t>
            </a:r>
            <a:r>
              <a:rPr lang="en-US" sz="4000" dirty="0">
                <a:latin typeface="Montserrat ExtraBold" panose="00000900000000000000" pitchFamily="50" charset="0"/>
              </a:rPr>
              <a:t> </a:t>
            </a:r>
            <a:r>
              <a:rPr lang="en-US" sz="4000" dirty="0" err="1">
                <a:latin typeface="Montserrat ExtraBold" panose="00000900000000000000" pitchFamily="50" charset="0"/>
              </a:rPr>
              <a:t>rechten</a:t>
            </a:r>
            <a:endParaRPr lang="en-US" sz="4000" dirty="0">
              <a:latin typeface="Montserrat ExtraBold" panose="00000900000000000000" pitchFamily="50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18E8DC-AEC1-CA4B-4297-F5D4FBFBC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335" y="3000375"/>
            <a:ext cx="4937760" cy="2324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Ieder kind verdient het om gekend, geliefd en beschermd te zijn. </a:t>
            </a:r>
          </a:p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Zij hebben recht op een </a:t>
            </a:r>
            <a:b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</a:b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gezonde ontwikkeling en een hoopvolle toekomst.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B433C5-050C-4084-C476-04CBD7C36A0E}"/>
              </a:ext>
            </a:extLst>
          </p:cNvPr>
          <p:cNvSpPr/>
          <p:nvPr/>
        </p:nvSpPr>
        <p:spPr>
          <a:xfrm>
            <a:off x="4933950" y="6096000"/>
            <a:ext cx="2409825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050" name="Picture 2" descr="ET0612 Project Day">
            <a:extLst>
              <a:ext uri="{FF2B5EF4-FFF2-40B4-BE49-F238E27FC236}">
                <a16:creationId xmlns:a16="http://schemas.microsoft.com/office/drawing/2014/main" id="{EEADDC31-8867-D916-B7AD-0F5F88C3B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2" r="19418"/>
          <a:stretch/>
        </p:blipFill>
        <p:spPr bwMode="auto">
          <a:xfrm>
            <a:off x="5611495" y="-9525"/>
            <a:ext cx="6580506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D91D6F28-F1B3-DBD7-6084-01B96BFC6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750" y="320675"/>
            <a:ext cx="1824596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20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CBC9F4-1D53-F47D-734C-077989B7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159" y="1141412"/>
            <a:ext cx="5450840" cy="1325563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>
                <a:latin typeface="Montserrat ExtraBold" panose="00000900000000000000" pitchFamily="50" charset="0"/>
              </a:rPr>
              <a:t>Kindontwikkeling</a:t>
            </a:r>
            <a:endParaRPr lang="en-US" sz="4000" dirty="0">
              <a:latin typeface="Montserrat ExtraBold" panose="000009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B433C5-050C-4084-C476-04CBD7C36A0E}"/>
              </a:ext>
            </a:extLst>
          </p:cNvPr>
          <p:cNvSpPr/>
          <p:nvPr/>
        </p:nvSpPr>
        <p:spPr>
          <a:xfrm>
            <a:off x="4933950" y="6096000"/>
            <a:ext cx="2409825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18E8DC-AEC1-CA4B-4297-F5D4FBFBC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41159" y="2290902"/>
            <a:ext cx="5039508" cy="418609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De sponsoring richt zich op de individuele ontwikkeling van een kind binnen zijn of haar culturele context.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Een kind krijgt ondersteuning op: cognitief, geestelijk, sociaal-emotioneel en fysiek vlak.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Er worden wereldwijd vanuit Compassion </a:t>
            </a:r>
            <a:r>
              <a:rPr lang="nl-NL" sz="2400" b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2.3 miljoen </a:t>
            </a: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kinderen gesponsord.</a:t>
            </a:r>
            <a:endParaRPr 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  <a:ea typeface="Roboto Light" panose="02000000000000000000" pitchFamily="2" charset="0"/>
              <a:cs typeface="Roboto Thin" panose="02000000000000000000" pitchFamily="2" charset="0"/>
            </a:endParaRPr>
          </a:p>
        </p:txBody>
      </p:sp>
      <p:pic>
        <p:nvPicPr>
          <p:cNvPr id="3074" name="Picture 2" descr="Gifts of Compassion">
            <a:extLst>
              <a:ext uri="{FF2B5EF4-FFF2-40B4-BE49-F238E27FC236}">
                <a16:creationId xmlns:a16="http://schemas.microsoft.com/office/drawing/2014/main" id="{30538026-CB4A-82B1-C8C7-596CCEE15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2" r="24374"/>
          <a:stretch/>
        </p:blipFill>
        <p:spPr bwMode="auto">
          <a:xfrm>
            <a:off x="1" y="-38099"/>
            <a:ext cx="6543674" cy="696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973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CBC9F4-1D53-F47D-734C-077989B7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35" y="346868"/>
            <a:ext cx="5450840" cy="1325563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>
                <a:latin typeface="Montserrat ExtraBold" panose="00000900000000000000" pitchFamily="50" charset="0"/>
              </a:rPr>
              <a:t>Een</a:t>
            </a:r>
            <a:r>
              <a:rPr lang="en-US" sz="4000" dirty="0">
                <a:latin typeface="Montserrat ExtraBold" panose="00000900000000000000" pitchFamily="50" charset="0"/>
              </a:rPr>
              <a:t> </a:t>
            </a:r>
            <a:r>
              <a:rPr lang="en-US" sz="4000" dirty="0" err="1">
                <a:latin typeface="Montserrat ExtraBold" panose="00000900000000000000" pitchFamily="50" charset="0"/>
              </a:rPr>
              <a:t>goede</a:t>
            </a:r>
            <a:r>
              <a:rPr lang="en-US" sz="4000" dirty="0">
                <a:latin typeface="Montserrat ExtraBold" panose="00000900000000000000" pitchFamily="50" charset="0"/>
              </a:rPr>
              <a:t> start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18E8DC-AEC1-CA4B-4297-F5D4FBFBC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3234" y="1905000"/>
            <a:ext cx="5307965" cy="46291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" panose="02000000000000000000" pitchFamily="2" charset="0"/>
              </a:rPr>
              <a:t>Een slechte ontwikkeling voor de geboorte en tijdens het eerste levensjaar, zet kinderen op een achterstand die gedurende hun leven niet meer goed te maken is.</a:t>
            </a:r>
          </a:p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" panose="02000000000000000000" pitchFamily="2" charset="0"/>
              </a:rPr>
              <a:t>In het moeder- en baby programma krijgen moeders en baby’s:</a:t>
            </a: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" panose="02000000000000000000" pitchFamily="2" charset="0"/>
              </a:rPr>
              <a:t>Begeleiding van een verloskundige</a:t>
            </a: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" panose="02000000000000000000" pitchFamily="2" charset="0"/>
              </a:rPr>
              <a:t>Extra eten en voedingssupplementen</a:t>
            </a: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" panose="02000000000000000000" pitchFamily="2" charset="0"/>
              </a:rPr>
              <a:t>Hulp bij verzorging</a:t>
            </a: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" panose="02000000000000000000" pitchFamily="2" charset="0"/>
              </a:rPr>
              <a:t>Een opvoedcursus</a:t>
            </a:r>
          </a:p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" panose="02000000000000000000" pitchFamily="2" charset="0"/>
              </a:rPr>
              <a:t>Na een jaar wordt het kind </a:t>
            </a:r>
            <a:r>
              <a:rPr lang="nl-NL" sz="2400" b="1" dirty="0">
                <a:latin typeface="Montserrat" panose="00000500000000000000" pitchFamily="50" charset="0"/>
                <a:ea typeface="Roboto Light" panose="02000000000000000000" pitchFamily="2" charset="0"/>
                <a:cs typeface="Roboto" panose="02000000000000000000" pitchFamily="2" charset="0"/>
              </a:rPr>
              <a:t>opgenomen in een Compassion-sponsorproject</a:t>
            </a: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None/>
            </a:pPr>
            <a:r>
              <a:rPr lang="nl-NL" sz="2400" b="1" dirty="0">
                <a:latin typeface="Montserrat" panose="00000500000000000000" pitchFamily="50" charset="0"/>
                <a:ea typeface="Roboto Light" panose="02000000000000000000" pitchFamily="2" charset="0"/>
                <a:cs typeface="Roboto" panose="02000000000000000000" pitchFamily="2" charset="0"/>
              </a:rPr>
              <a:t>Ruim 21.000 </a:t>
            </a: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" panose="02000000000000000000" pitchFamily="2" charset="0"/>
              </a:rPr>
              <a:t>(zwangere) moeders en baby’s ontvangen hulp.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B433C5-050C-4084-C476-04CBD7C36A0E}"/>
              </a:ext>
            </a:extLst>
          </p:cNvPr>
          <p:cNvSpPr/>
          <p:nvPr/>
        </p:nvSpPr>
        <p:spPr>
          <a:xfrm>
            <a:off x="4933950" y="6096000"/>
            <a:ext cx="2409825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3CCDC5B9-14FD-A4FD-26A6-6C0EB9052A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5" r="12737"/>
          <a:stretch/>
        </p:blipFill>
        <p:spPr>
          <a:xfrm>
            <a:off x="5905500" y="0"/>
            <a:ext cx="6286500" cy="6858000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0225FAD8-9DFD-3473-72D2-1A4565597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87" y="389676"/>
            <a:ext cx="1984478" cy="71441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D7D29C-190F-0F6F-03E0-08C40462921E}"/>
              </a:ext>
            </a:extLst>
          </p:cNvPr>
          <p:cNvSpPr txBox="1">
            <a:spLocks/>
          </p:cNvSpPr>
          <p:nvPr/>
        </p:nvSpPr>
        <p:spPr>
          <a:xfrm>
            <a:off x="483235" y="1323975"/>
            <a:ext cx="4450715" cy="438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600" i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Het moeder- en babyprogramma</a:t>
            </a:r>
            <a:endParaRPr lang="nl-NL" sz="1600" i="1" dirty="0">
              <a:latin typeface="Montserrat" panose="00000500000000000000" pitchFamily="50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78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CBC9F4-1D53-F47D-734C-077989B7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561" y="802481"/>
            <a:ext cx="5059039" cy="106442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err="1">
                <a:latin typeface="Montserrat ExtraBold" panose="00000900000000000000" pitchFamily="50" charset="0"/>
              </a:rPr>
              <a:t>Een</a:t>
            </a:r>
            <a:r>
              <a:rPr lang="en-US" sz="4000" dirty="0">
                <a:latin typeface="Montserrat ExtraBold" panose="00000900000000000000" pitchFamily="50" charset="0"/>
              </a:rPr>
              <a:t> </a:t>
            </a:r>
            <a:r>
              <a:rPr lang="en-US" sz="4000" dirty="0" err="1">
                <a:latin typeface="Montserrat ExtraBold" panose="00000900000000000000" pitchFamily="50" charset="0"/>
              </a:rPr>
              <a:t>gezonde</a:t>
            </a:r>
            <a:r>
              <a:rPr lang="en-US" sz="4000" dirty="0">
                <a:latin typeface="Montserrat ExtraBold" panose="00000900000000000000" pitchFamily="50" charset="0"/>
              </a:rPr>
              <a:t> </a:t>
            </a:r>
            <a:r>
              <a:rPr lang="en-US" sz="4000" dirty="0" err="1">
                <a:latin typeface="Montserrat ExtraBold" panose="00000900000000000000" pitchFamily="50" charset="0"/>
              </a:rPr>
              <a:t>ontwikkeling</a:t>
            </a:r>
            <a:endParaRPr lang="en-US" sz="4000" dirty="0">
              <a:latin typeface="Montserrat ExtraBold" panose="000009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B433C5-050C-4084-C476-04CBD7C36A0E}"/>
              </a:ext>
            </a:extLst>
          </p:cNvPr>
          <p:cNvSpPr/>
          <p:nvPr/>
        </p:nvSpPr>
        <p:spPr>
          <a:xfrm>
            <a:off x="4891087" y="6134099"/>
            <a:ext cx="2409825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F4505682-0442-F569-0910-249BCCAA0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r="25648"/>
          <a:stretch/>
        </p:blipFill>
        <p:spPr>
          <a:xfrm>
            <a:off x="0" y="0"/>
            <a:ext cx="5895975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F54B6E-D32E-3C7E-E6D2-6AD38164F723}"/>
              </a:ext>
            </a:extLst>
          </p:cNvPr>
          <p:cNvSpPr txBox="1">
            <a:spLocks/>
          </p:cNvSpPr>
          <p:nvPr/>
        </p:nvSpPr>
        <p:spPr>
          <a:xfrm>
            <a:off x="6218561" y="1866901"/>
            <a:ext cx="2523491" cy="438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600" i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Van 1 tot 22 jaar</a:t>
            </a:r>
            <a:endParaRPr lang="nl-NL" sz="1600" i="1" dirty="0">
              <a:latin typeface="Montserrat" panose="00000500000000000000" pitchFamily="50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18E8DC-AEC1-CA4B-4297-F5D4FBFBC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8561" y="2438398"/>
            <a:ext cx="5546073" cy="42291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Kinderen in de project krijgen hulp op alle gebieden van hun leven, dit noemen we ‘holistisch.’ Alleen zo kunnen zij armoede echt ontgroeien en zelf volledig tot bloei komen.</a:t>
            </a:r>
          </a:p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" panose="02000000000000000000" pitchFamily="2" charset="0"/>
              </a:rPr>
              <a:t>In een Compassion-project krijgt een kind:</a:t>
            </a:r>
            <a:endParaRPr lang="nl-NL" sz="2400" b="1" dirty="0">
              <a:latin typeface="Montserrat" panose="00000500000000000000" pitchFamily="50" charset="0"/>
              <a:ea typeface="Roboto Light" panose="02000000000000000000" pitchFamily="2" charset="0"/>
              <a:cs typeface="Roboto Thin" panose="02000000000000000000" pitchFamily="2" charset="0"/>
            </a:endParaRP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Onderwijs</a:t>
            </a: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Medische hulp</a:t>
            </a: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Voeding</a:t>
            </a:r>
          </a:p>
          <a:p>
            <a:pPr>
              <a:buFontTx/>
              <a:buChar char="-"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Geestelijk vorming en les in sociale vaardigheden</a:t>
            </a:r>
          </a:p>
        </p:txBody>
      </p:sp>
    </p:spTree>
    <p:extLst>
      <p:ext uri="{BB962C8B-B14F-4D97-AF65-F5344CB8AC3E}">
        <p14:creationId xmlns:p14="http://schemas.microsoft.com/office/powerpoint/2010/main" val="4112046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human face, person, indoor, clothing&#10;&#10;Description automatically generated">
            <a:extLst>
              <a:ext uri="{FF2B5EF4-FFF2-40B4-BE49-F238E27FC236}">
                <a16:creationId xmlns:a16="http://schemas.microsoft.com/office/drawing/2014/main" id="{E1C9B2DA-D5FD-8CF6-6B6D-2FFC7B5837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8" t="9492" r="16875" b="757"/>
          <a:stretch/>
        </p:blipFill>
        <p:spPr>
          <a:xfrm>
            <a:off x="4352925" y="0"/>
            <a:ext cx="7839075" cy="729488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4563C-048C-7FEA-7AB0-5E5B351B8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682" y="2689305"/>
            <a:ext cx="3343275" cy="19162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b="1" dirty="0">
                <a:latin typeface="Montserrat" panose="00000500000000000000" pitchFamily="2" charset="0"/>
              </a:rPr>
              <a:t>“</a:t>
            </a:r>
            <a:r>
              <a:rPr lang="en-GB" sz="2400" b="1" dirty="0" err="1">
                <a:latin typeface="Montserrat" panose="00000500000000000000" pitchFamily="2" charset="0"/>
              </a:rPr>
              <a:t>Onderwijs</a:t>
            </a:r>
            <a:r>
              <a:rPr lang="en-GB" sz="2400" b="1" dirty="0">
                <a:latin typeface="Montserrat" panose="00000500000000000000" pitchFamily="2" charset="0"/>
              </a:rPr>
              <a:t> is het </a:t>
            </a:r>
            <a:r>
              <a:rPr lang="en-GB" sz="2400" b="1" dirty="0" err="1">
                <a:latin typeface="Montserrat" panose="00000500000000000000" pitchFamily="2" charset="0"/>
              </a:rPr>
              <a:t>machtigste</a:t>
            </a:r>
            <a:r>
              <a:rPr lang="en-GB" sz="2400" b="1" dirty="0">
                <a:latin typeface="Montserrat" panose="00000500000000000000" pitchFamily="2" charset="0"/>
              </a:rPr>
              <a:t> </a:t>
            </a:r>
            <a:r>
              <a:rPr lang="en-GB" sz="2400" b="1" dirty="0" err="1">
                <a:latin typeface="Montserrat" panose="00000500000000000000" pitchFamily="2" charset="0"/>
              </a:rPr>
              <a:t>wapen</a:t>
            </a:r>
            <a:r>
              <a:rPr lang="en-GB" sz="2400" b="1" dirty="0">
                <a:latin typeface="Montserrat" panose="00000500000000000000" pitchFamily="2" charset="0"/>
              </a:rPr>
              <a:t> om de </a:t>
            </a:r>
            <a:r>
              <a:rPr lang="en-GB" sz="2400" b="1" dirty="0" err="1">
                <a:latin typeface="Montserrat" panose="00000500000000000000" pitchFamily="2" charset="0"/>
              </a:rPr>
              <a:t>wereld</a:t>
            </a:r>
            <a:r>
              <a:rPr lang="en-GB" sz="2400" b="1" dirty="0">
                <a:latin typeface="Montserrat" panose="00000500000000000000" pitchFamily="2" charset="0"/>
              </a:rPr>
              <a:t> </a:t>
            </a:r>
            <a:r>
              <a:rPr lang="en-GB" sz="2400" b="1" dirty="0" err="1">
                <a:latin typeface="Montserrat" panose="00000500000000000000" pitchFamily="2" charset="0"/>
              </a:rPr>
              <a:t>te</a:t>
            </a:r>
            <a:r>
              <a:rPr lang="en-GB" sz="2400" b="1" dirty="0">
                <a:latin typeface="Montserrat" panose="00000500000000000000" pitchFamily="2" charset="0"/>
              </a:rPr>
              <a:t> </a:t>
            </a:r>
            <a:r>
              <a:rPr lang="en-GB" sz="2400" b="1" dirty="0" err="1">
                <a:latin typeface="Montserrat" panose="00000500000000000000" pitchFamily="2" charset="0"/>
              </a:rPr>
              <a:t>veranderen</a:t>
            </a:r>
            <a:r>
              <a:rPr lang="en-GB" sz="2400" b="1" dirty="0">
                <a:latin typeface="Montserrat" panose="00000500000000000000" pitchFamily="2" charset="0"/>
              </a:rPr>
              <a:t>.”</a:t>
            </a:r>
          </a:p>
          <a:p>
            <a:pPr marL="0" indent="0" algn="ctr">
              <a:buNone/>
            </a:pPr>
            <a:r>
              <a:rPr lang="en-GB" sz="2400" dirty="0">
                <a:latin typeface="Montserrat" panose="00000500000000000000" pitchFamily="2" charset="0"/>
              </a:rPr>
              <a:t>- </a:t>
            </a:r>
            <a:r>
              <a:rPr lang="en-GB" sz="1800" i="1" dirty="0">
                <a:latin typeface="Montserrat" panose="00000500000000000000" pitchFamily="2" charset="0"/>
              </a:rPr>
              <a:t>Nelson Mandela</a:t>
            </a:r>
            <a:endParaRPr lang="en-NL" sz="2400" i="1" dirty="0">
              <a:latin typeface="Montserrat" panose="000005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787F46-74E0-A7DA-D163-E72270F08374}"/>
              </a:ext>
            </a:extLst>
          </p:cNvPr>
          <p:cNvSpPr txBox="1">
            <a:spLocks/>
          </p:cNvSpPr>
          <p:nvPr/>
        </p:nvSpPr>
        <p:spPr>
          <a:xfrm>
            <a:off x="838198" y="753585"/>
            <a:ext cx="31997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5EB8"/>
                </a:solidFill>
                <a:latin typeface="Gotham Bold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err="1">
                <a:latin typeface="Montserrat ExtraBold" panose="00000900000000000000" pitchFamily="50" charset="0"/>
              </a:rPr>
              <a:t>Onderwijs</a:t>
            </a:r>
            <a:endParaRPr lang="en-US" sz="4000" dirty="0">
              <a:latin typeface="Montserrat ExtraBold" panose="00000900000000000000" pitchFamily="50" charset="0"/>
            </a:endParaRPr>
          </a:p>
        </p:txBody>
      </p:sp>
      <p:pic>
        <p:nvPicPr>
          <p:cNvPr id="8" name="Picture 7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05F47C62-AF2F-AE91-9A47-4079A5E0B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87" y="389676"/>
            <a:ext cx="1984478" cy="7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82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CBC9F4-1D53-F47D-734C-077989B7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160" y="1417637"/>
            <a:ext cx="5450840" cy="1325563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Montserrat ExtraBold" panose="00000900000000000000" pitchFamily="50" charset="0"/>
              </a:rPr>
              <a:t>De </a:t>
            </a:r>
            <a:r>
              <a:rPr lang="en-US" sz="4000" dirty="0" err="1">
                <a:latin typeface="Montserrat ExtraBold" panose="00000900000000000000" pitchFamily="50" charset="0"/>
              </a:rPr>
              <a:t>kerk</a:t>
            </a:r>
            <a:endParaRPr lang="en-US" sz="4000" dirty="0">
              <a:latin typeface="Montserrat ExtraBold" panose="000009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B433C5-050C-4084-C476-04CBD7C36A0E}"/>
              </a:ext>
            </a:extLst>
          </p:cNvPr>
          <p:cNvSpPr/>
          <p:nvPr/>
        </p:nvSpPr>
        <p:spPr>
          <a:xfrm>
            <a:off x="4933950" y="6096000"/>
            <a:ext cx="2409825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18E8DC-AEC1-CA4B-4297-F5D4FBFBC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41160" y="2543176"/>
            <a:ext cx="4937760" cy="3143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Ruim </a:t>
            </a:r>
            <a:r>
              <a:rPr lang="nl-NL" sz="2400" b="1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8.000</a:t>
            </a: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 lokale kerken (27 landen) zijn verantwoordelijk voor de uitvoering van de kind programma's in de projecten. </a:t>
            </a:r>
          </a:p>
          <a:p>
            <a:pPr marL="0" indent="0">
              <a:buNone/>
            </a:pPr>
            <a:r>
              <a:rPr lang="nl-NL" sz="2400" dirty="0">
                <a:latin typeface="Montserrat" panose="00000500000000000000" pitchFamily="50" charset="0"/>
                <a:ea typeface="Roboto Light" panose="02000000000000000000" pitchFamily="2" charset="0"/>
                <a:cs typeface="Roboto Thin" panose="02000000000000000000" pitchFamily="2" charset="0"/>
              </a:rPr>
              <a:t>Compassion faciliteert de kerk voor een goede uitvoering hierin vanuit hun context.</a:t>
            </a:r>
            <a:endParaRPr lang="nl-NL" sz="2400" dirty="0">
              <a:solidFill>
                <a:srgbClr val="FF0000"/>
              </a:solidFill>
              <a:latin typeface="Montserrat" panose="00000500000000000000" pitchFamily="50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122" name="Picture 2" descr="USCOMM-0377 - Step Into My Shoes - Uganda 2014">
            <a:extLst>
              <a:ext uri="{FF2B5EF4-FFF2-40B4-BE49-F238E27FC236}">
                <a16:creationId xmlns:a16="http://schemas.microsoft.com/office/drawing/2014/main" id="{05D9FB88-CA65-376F-65AE-011A1BF5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3" r="27662"/>
          <a:stretch/>
        </p:blipFill>
        <p:spPr bwMode="auto">
          <a:xfrm>
            <a:off x="-219075" y="0"/>
            <a:ext cx="6524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23384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Compassion Nederland" id="{7408F659-662E-4352-8466-54607484DFFD}" vid="{147557CF-E229-4613-B65B-A4E405073B0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3A87A96B7E0942974DCD53F631937E" ma:contentTypeVersion="16" ma:contentTypeDescription="Een nieuw document maken." ma:contentTypeScope="" ma:versionID="58e028074781c6058fde25ac6c2ea94d">
  <xsd:schema xmlns:xsd="http://www.w3.org/2001/XMLSchema" xmlns:xs="http://www.w3.org/2001/XMLSchema" xmlns:p="http://schemas.microsoft.com/office/2006/metadata/properties" xmlns:ns2="c3348947-c86d-44a4-9605-13e98bcbfd84" xmlns:ns3="bdf632c6-eb86-456c-bd1a-bf344c860035" targetNamespace="http://schemas.microsoft.com/office/2006/metadata/properties" ma:root="true" ma:fieldsID="8bea475ab38fc0a2e85839b682ebc4a4" ns2:_="" ns3:_="">
    <xsd:import namespace="c3348947-c86d-44a4-9605-13e98bcbfd84"/>
    <xsd:import namespace="bdf632c6-eb86-456c-bd1a-bf344c8600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48947-c86d-44a4-9605-13e98bcbfd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6fa239f9-8d96-464e-8f64-51edf94c08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632c6-eb86-456c-bd1a-bf344c86003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fe4f6a7-3160-4d5d-8e67-aefcb22c6306}" ma:internalName="TaxCatchAll" ma:showField="CatchAllData" ma:web="bdf632c6-eb86-456c-bd1a-bf344c8600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348947-c86d-44a4-9605-13e98bcbfd84">
      <Terms xmlns="http://schemas.microsoft.com/office/infopath/2007/PartnerControls"/>
    </lcf76f155ced4ddcb4097134ff3c332f>
    <TaxCatchAll xmlns="bdf632c6-eb86-456c-bd1a-bf344c860035" xsi:nil="true"/>
  </documentManagement>
</p:properties>
</file>

<file path=customXml/itemProps1.xml><?xml version="1.0" encoding="utf-8"?>
<ds:datastoreItem xmlns:ds="http://schemas.openxmlformats.org/officeDocument/2006/customXml" ds:itemID="{AEC18F20-2D1D-4E6E-82BC-DFF7247D62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7F2242-2FBF-474C-BE13-6D3A481777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348947-c86d-44a4-9605-13e98bcbfd84"/>
    <ds:schemaRef ds:uri="bdf632c6-eb86-456c-bd1a-bf344c8600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E26780-9B20-4281-93A5-BEDE96665A0F}">
  <ds:schemaRefs>
    <ds:schemaRef ds:uri="http://schemas.microsoft.com/office/infopath/2007/PartnerControls"/>
    <ds:schemaRef ds:uri="518cb197-08e9-43ef-8899-88dc0379832d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c3348947-c86d-44a4-9605-13e98bcbfd84"/>
    <ds:schemaRef ds:uri="bdf632c6-eb86-456c-bd1a-bf344c86003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190</TotalTime>
  <Words>630</Words>
  <Application>Microsoft Office PowerPoint</Application>
  <PresentationFormat>Widescreen</PresentationFormat>
  <Paragraphs>80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Gotham Bold</vt:lpstr>
      <vt:lpstr>Gotham Book</vt:lpstr>
      <vt:lpstr>Gotham Medium</vt:lpstr>
      <vt:lpstr>Montserrat</vt:lpstr>
      <vt:lpstr>Montserrat ExtraBold</vt:lpstr>
      <vt:lpstr>Kantoorthema</vt:lpstr>
      <vt:lpstr>PowerPoint Presentation</vt:lpstr>
      <vt:lpstr>Extreme Armoede</vt:lpstr>
      <vt:lpstr>Schokkende cijfers</vt:lpstr>
      <vt:lpstr>Kinderen hebben rechten</vt:lpstr>
      <vt:lpstr>Kindontwikkeling</vt:lpstr>
      <vt:lpstr>Een goede start</vt:lpstr>
      <vt:lpstr>Een gezonde ontwikkeling</vt:lpstr>
      <vt:lpstr>PowerPoint Presentation</vt:lpstr>
      <vt:lpstr>De kerk</vt:lpstr>
      <vt:lpstr>In Jezus’ Naam</vt:lpstr>
      <vt:lpstr>De sponsor</vt:lpstr>
      <vt:lpstr>Aanvullende fondsen</vt:lpstr>
      <vt:lpstr>Een extra steun in de rug</vt:lpstr>
      <vt:lpstr>Compassion sponsorkinderen….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Naomi Pitts</dc:creator>
  <cp:lastModifiedBy>Jisca Moehn</cp:lastModifiedBy>
  <cp:revision>6</cp:revision>
  <dcterms:created xsi:type="dcterms:W3CDTF">2022-08-19T11:44:18Z</dcterms:created>
  <dcterms:modified xsi:type="dcterms:W3CDTF">2023-05-12T09:02:30Z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0x010100FB220E8FB008CE47B903AF7E044533DC</vt:lpwstr>
  </property>
  <property fmtid="{D5CDD505-2E9C-101B-9397-08002B2CF9AE}" pid="3" name="MediaServiceImageTags">
    <vt:lpwstr/>
  </property>
</Properties>
</file>