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49B3-6D37-43B6-89A9-47DC3EBCA3D4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C7B7-B20C-4A3D-80AF-55016245B50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2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49B3-6D37-43B6-89A9-47DC3EBCA3D4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C7B7-B20C-4A3D-80AF-55016245B50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27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49B3-6D37-43B6-89A9-47DC3EBCA3D4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C7B7-B20C-4A3D-80AF-55016245B50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95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49B3-6D37-43B6-89A9-47DC3EBCA3D4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C7B7-B20C-4A3D-80AF-55016245B50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96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49B3-6D37-43B6-89A9-47DC3EBCA3D4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C7B7-B20C-4A3D-80AF-55016245B50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76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49B3-6D37-43B6-89A9-47DC3EBCA3D4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C7B7-B20C-4A3D-80AF-55016245B50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74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49B3-6D37-43B6-89A9-47DC3EBCA3D4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C7B7-B20C-4A3D-80AF-55016245B50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2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49B3-6D37-43B6-89A9-47DC3EBCA3D4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C7B7-B20C-4A3D-80AF-55016245B50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72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49B3-6D37-43B6-89A9-47DC3EBCA3D4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C7B7-B20C-4A3D-80AF-55016245B50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55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49B3-6D37-43B6-89A9-47DC3EBCA3D4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C7B7-B20C-4A3D-80AF-55016245B50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5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49B3-6D37-43B6-89A9-47DC3EBCA3D4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C7B7-B20C-4A3D-80AF-55016245B50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60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B49B3-6D37-43B6-89A9-47DC3EBCA3D4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0C7B7-B20C-4A3D-80AF-55016245B50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7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86"/>
          <a:stretch/>
        </p:blipFill>
        <p:spPr>
          <a:xfrm>
            <a:off x="-164804" y="-90379"/>
            <a:ext cx="12365664" cy="76402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5300" y="5008592"/>
            <a:ext cx="5402795" cy="1434541"/>
          </a:xfrm>
          <a:prstGeom prst="rect">
            <a:avLst/>
          </a:prstGeom>
          <a:solidFill>
            <a:schemeClr val="lt1">
              <a:alpha val="73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xtBox 4"/>
          <p:cNvSpPr txBox="1"/>
          <p:nvPr/>
        </p:nvSpPr>
        <p:spPr>
          <a:xfrm>
            <a:off x="575413" y="5414433"/>
            <a:ext cx="5181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  <a:ea typeface="Roboto Light" panose="02000000000000000000" pitchFamily="2" charset="0"/>
                <a:cs typeface="Roboto Thin" panose="02000000000000000000" pitchFamily="2" charset="0"/>
              </a:rPr>
              <a:t>Wereldwijd leven 700 miljoen mensen onder de armoede grens van € 1,60 per dag. Onder hen </a:t>
            </a:r>
            <a:br>
              <a:rPr lang="nl-NL" sz="2000" dirty="0" smtClean="0">
                <a:latin typeface="+mj-lt"/>
                <a:ea typeface="Roboto Light" panose="02000000000000000000" pitchFamily="2" charset="0"/>
                <a:cs typeface="Roboto Thin" panose="02000000000000000000" pitchFamily="2" charset="0"/>
              </a:rPr>
            </a:br>
            <a:r>
              <a:rPr lang="nl-NL" sz="2000" dirty="0" smtClean="0">
                <a:latin typeface="+mj-lt"/>
                <a:ea typeface="Roboto Light" panose="02000000000000000000" pitchFamily="2" charset="0"/>
                <a:cs typeface="Roboto Thin" panose="02000000000000000000" pitchFamily="2" charset="0"/>
              </a:rPr>
              <a:t>385 miljoen kinderen.</a:t>
            </a:r>
            <a:endParaRPr lang="nl-NL" sz="2000" dirty="0">
              <a:latin typeface="+mj-lt"/>
              <a:ea typeface="Roboto Light" panose="02000000000000000000" pitchFamily="2" charset="0"/>
              <a:cs typeface="Roboto" panose="02000000000000000000" pitchFamily="2" charset="0"/>
            </a:endParaRPr>
          </a:p>
          <a:p>
            <a:endParaRPr lang="nl-NL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ight" panose="02000000000000000000" pitchFamily="2" charset="0"/>
              <a:ea typeface="Roboto Light" panose="02000000000000000000" pitchFamily="2" charset="0"/>
              <a:cs typeface="Roboto Thi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03935" y="-90379"/>
            <a:ext cx="1139456" cy="970873"/>
          </a:xfrm>
          <a:prstGeom prst="rect">
            <a:avLst/>
          </a:prstGeom>
          <a:solidFill>
            <a:srgbClr val="005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xtBox 3"/>
          <p:cNvSpPr txBox="1"/>
          <p:nvPr/>
        </p:nvSpPr>
        <p:spPr>
          <a:xfrm>
            <a:off x="575413" y="5008592"/>
            <a:ext cx="3094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/>
              <a:t>Extreme Armoede</a:t>
            </a:r>
            <a:endParaRPr 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203438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1"/>
          <a:stretch/>
        </p:blipFill>
        <p:spPr>
          <a:xfrm>
            <a:off x="-131234" y="-79744"/>
            <a:ext cx="12387620" cy="71818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53080" y="5001180"/>
            <a:ext cx="5357351" cy="1583755"/>
          </a:xfrm>
          <a:prstGeom prst="rect">
            <a:avLst/>
          </a:prstGeom>
          <a:solidFill>
            <a:schemeClr val="lt1">
              <a:alpha val="73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xtBox 8"/>
          <p:cNvSpPr txBox="1"/>
          <p:nvPr/>
        </p:nvSpPr>
        <p:spPr>
          <a:xfrm>
            <a:off x="6587749" y="5496140"/>
            <a:ext cx="5782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  <a:ea typeface="Roboto Light" panose="02000000000000000000" pitchFamily="2" charset="0"/>
                <a:cs typeface="Roboto Thin" panose="02000000000000000000" pitchFamily="2" charset="0"/>
              </a:rPr>
              <a:t>Ieder kind verdient het om gekend, geliefd en beschermd te zijn. Zij hebben recht op een </a:t>
            </a:r>
            <a:br>
              <a:rPr lang="nl-NL" sz="2000" dirty="0" smtClean="0">
                <a:latin typeface="+mj-lt"/>
                <a:ea typeface="Roboto Light" panose="02000000000000000000" pitchFamily="2" charset="0"/>
                <a:cs typeface="Roboto Thin" panose="02000000000000000000" pitchFamily="2" charset="0"/>
              </a:rPr>
            </a:br>
            <a:r>
              <a:rPr lang="nl-NL" sz="2000" dirty="0" smtClean="0">
                <a:latin typeface="+mj-lt"/>
                <a:ea typeface="Roboto Light" panose="02000000000000000000" pitchFamily="2" charset="0"/>
                <a:cs typeface="Roboto Thin" panose="02000000000000000000" pitchFamily="2" charset="0"/>
              </a:rPr>
              <a:t>gezonde ontwikkeling en een hoopvolle toekomst.</a:t>
            </a:r>
            <a:endParaRPr lang="nl-NL" sz="2000" dirty="0">
              <a:latin typeface="+mj-lt"/>
              <a:ea typeface="Roboto Light" panose="02000000000000000000" pitchFamily="2" charset="0"/>
              <a:cs typeface="Roboto Thi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7748" y="5001180"/>
            <a:ext cx="4393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/>
              <a:t>Kinderen hebben rechten</a:t>
            </a:r>
            <a:endParaRPr lang="nl-NL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1103935" y="-90379"/>
            <a:ext cx="1139456" cy="970873"/>
          </a:xfrm>
          <a:prstGeom prst="rect">
            <a:avLst/>
          </a:prstGeom>
          <a:solidFill>
            <a:srgbClr val="005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624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342977" y="-2435326"/>
            <a:ext cx="7512933" cy="122666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3338" y="4396482"/>
            <a:ext cx="6515162" cy="1868853"/>
          </a:xfrm>
          <a:prstGeom prst="rect">
            <a:avLst/>
          </a:prstGeom>
          <a:solidFill>
            <a:schemeClr val="lt1">
              <a:alpha val="73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xtBox 8"/>
          <p:cNvSpPr txBox="1"/>
          <p:nvPr/>
        </p:nvSpPr>
        <p:spPr>
          <a:xfrm>
            <a:off x="606880" y="4866951"/>
            <a:ext cx="64416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  <a:ea typeface="Roboto Light" panose="02000000000000000000" pitchFamily="2" charset="0"/>
                <a:cs typeface="Roboto Thin" panose="02000000000000000000" pitchFamily="2" charset="0"/>
              </a:rPr>
              <a:t>Kindsponsoring richt zich op de individuele ontwikkeling van een kind binnen zijn of haar culturele context. Een kind krijgt hulp op cognitief, geestelijk, sociaal-emotioneel en fysiek vlak. Wereldwijd: 2 miljoen Compassion-sponsorkinderen.</a:t>
            </a:r>
            <a:endParaRPr lang="nl-NL" sz="2000" dirty="0">
              <a:latin typeface="+mj-lt"/>
              <a:ea typeface="Roboto Light" panose="02000000000000000000" pitchFamily="2" charset="0"/>
              <a:cs typeface="Roboto" panose="02000000000000000000" pitchFamily="2" charset="0"/>
            </a:endParaRPr>
          </a:p>
          <a:p>
            <a:endParaRPr lang="nl-NL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ight" panose="02000000000000000000" pitchFamily="2" charset="0"/>
              <a:ea typeface="Roboto Light" panose="02000000000000000000" pitchFamily="2" charset="0"/>
              <a:cs typeface="Roboto Thi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6880" y="4396483"/>
            <a:ext cx="3094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err="1" smtClean="0"/>
              <a:t>Kindontwikkeling</a:t>
            </a:r>
            <a:endParaRPr lang="nl-NL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1103935" y="-90379"/>
            <a:ext cx="1139456" cy="970873"/>
          </a:xfrm>
          <a:prstGeom prst="rect">
            <a:avLst/>
          </a:prstGeom>
          <a:solidFill>
            <a:srgbClr val="005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832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115" y="-52356"/>
            <a:ext cx="12383882" cy="82559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07504" y="4699762"/>
            <a:ext cx="6273863" cy="1569806"/>
          </a:xfrm>
          <a:prstGeom prst="rect">
            <a:avLst/>
          </a:prstGeom>
          <a:solidFill>
            <a:schemeClr val="lt1">
              <a:alpha val="73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xtBox 6"/>
          <p:cNvSpPr txBox="1"/>
          <p:nvPr/>
        </p:nvSpPr>
        <p:spPr>
          <a:xfrm>
            <a:off x="5581046" y="5170229"/>
            <a:ext cx="64416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+mj-lt"/>
              </a:rPr>
              <a:t>Een sponsor maakt kindontwikkeling mogelijk door geld te doneren, te bidden en briefcontact te hebben.</a:t>
            </a:r>
          </a:p>
          <a:p>
            <a:r>
              <a:rPr lang="nl-NL" sz="2000" dirty="0" smtClean="0">
                <a:latin typeface="+mj-lt"/>
              </a:rPr>
              <a:t>Nederland</a:t>
            </a:r>
            <a:r>
              <a:rPr lang="nl-NL" sz="2000" dirty="0">
                <a:latin typeface="+mj-lt"/>
              </a:rPr>
              <a:t>: 45.000 </a:t>
            </a:r>
            <a:r>
              <a:rPr lang="nl-NL" sz="2000" dirty="0" smtClean="0">
                <a:latin typeface="+mj-lt"/>
              </a:rPr>
              <a:t>sponsors.</a:t>
            </a:r>
            <a:endParaRPr lang="en-US" sz="2000" dirty="0">
              <a:latin typeface="+mj-lt"/>
            </a:endParaRPr>
          </a:p>
          <a:p>
            <a:endParaRPr lang="nl-NL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ight" panose="02000000000000000000" pitchFamily="2" charset="0"/>
              <a:ea typeface="Roboto Light" panose="02000000000000000000" pitchFamily="2" charset="0"/>
              <a:cs typeface="Roboto Thi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1046" y="4699761"/>
            <a:ext cx="3094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/>
              <a:t>De sponsor</a:t>
            </a:r>
            <a:endParaRPr 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149615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259" y="-1404104"/>
            <a:ext cx="12597922" cy="83986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1611" y="4861249"/>
            <a:ext cx="6219822" cy="1556484"/>
          </a:xfrm>
          <a:prstGeom prst="rect">
            <a:avLst/>
          </a:prstGeom>
          <a:solidFill>
            <a:schemeClr val="lt1">
              <a:alpha val="73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xtBox 4"/>
          <p:cNvSpPr txBox="1"/>
          <p:nvPr/>
        </p:nvSpPr>
        <p:spPr>
          <a:xfrm>
            <a:off x="626281" y="5319117"/>
            <a:ext cx="61343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  <a:ea typeface="Roboto Light" panose="02000000000000000000" pitchFamily="2" charset="0"/>
                <a:cs typeface="Roboto Thin" panose="02000000000000000000" pitchFamily="2" charset="0"/>
              </a:rPr>
              <a:t>Ruim 7000 lokale kerken (25 landen) zijn verantwoordelijk voor de uitvoering van Compassion-programma’s en projecten. Compassion faciliteert hen.</a:t>
            </a:r>
            <a:r>
              <a:rPr lang="nl-NL" sz="2000" dirty="0" smtClean="0">
                <a:solidFill>
                  <a:srgbClr val="FF0000"/>
                </a:solidFill>
                <a:latin typeface="+mj-lt"/>
                <a:ea typeface="Roboto Light" panose="02000000000000000000" pitchFamily="2" charset="0"/>
                <a:cs typeface="Roboto Thin" panose="02000000000000000000" pitchFamily="2" charset="0"/>
              </a:rPr>
              <a:t/>
            </a:r>
            <a:br>
              <a:rPr lang="nl-NL" sz="2000" dirty="0" smtClean="0">
                <a:solidFill>
                  <a:srgbClr val="FF0000"/>
                </a:solidFill>
                <a:latin typeface="+mj-lt"/>
                <a:ea typeface="Roboto Light" panose="02000000000000000000" pitchFamily="2" charset="0"/>
                <a:cs typeface="Roboto Thin" panose="02000000000000000000" pitchFamily="2" charset="0"/>
              </a:rPr>
            </a:br>
            <a:endParaRPr lang="nl-NL" sz="2000" dirty="0">
              <a:solidFill>
                <a:srgbClr val="FF0000"/>
              </a:solidFill>
              <a:latin typeface="+mj-lt"/>
              <a:ea typeface="Roboto Light" panose="02000000000000000000" pitchFamily="2" charset="0"/>
              <a:cs typeface="Roboto" panose="02000000000000000000" pitchFamily="2" charset="0"/>
            </a:endParaRPr>
          </a:p>
          <a:p>
            <a:endParaRPr lang="nl-NL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ight" panose="02000000000000000000" pitchFamily="2" charset="0"/>
              <a:ea typeface="Roboto Light" panose="02000000000000000000" pitchFamily="2" charset="0"/>
              <a:cs typeface="Roboto Thi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281" y="4861249"/>
            <a:ext cx="3094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/>
              <a:t>De kerk</a:t>
            </a:r>
            <a:endParaRPr lang="nl-NL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11103935" y="-90379"/>
            <a:ext cx="1139456" cy="970873"/>
          </a:xfrm>
          <a:prstGeom prst="rect">
            <a:avLst/>
          </a:prstGeom>
          <a:solidFill>
            <a:srgbClr val="005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161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2908"/>
            <a:ext cx="12192000" cy="79476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23933" y="4876298"/>
            <a:ext cx="6358467" cy="1571069"/>
          </a:xfrm>
          <a:prstGeom prst="rect">
            <a:avLst/>
          </a:prstGeom>
          <a:solidFill>
            <a:schemeClr val="lt1">
              <a:alpha val="73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xtBox 7"/>
          <p:cNvSpPr txBox="1"/>
          <p:nvPr/>
        </p:nvSpPr>
        <p:spPr>
          <a:xfrm>
            <a:off x="5317067" y="5322574"/>
            <a:ext cx="6328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+mj-lt"/>
                <a:ea typeface="Roboto Light" panose="02000000000000000000" pitchFamily="2" charset="0"/>
                <a:cs typeface="Roboto Thin" panose="02000000000000000000" pitchFamily="2" charset="0"/>
              </a:rPr>
              <a:t>Soms hebben kinderen extra hulp nodig. Deze hulp wordt betaald vanuit verschillende aanvullende fondsen.  </a:t>
            </a:r>
          </a:p>
          <a:p>
            <a:r>
              <a:rPr lang="nl-NL" sz="2000" dirty="0" smtClean="0">
                <a:latin typeface="+mj-lt"/>
                <a:ea typeface="Roboto Light" panose="02000000000000000000" pitchFamily="2" charset="0"/>
                <a:cs typeface="Roboto Thin" panose="02000000000000000000" pitchFamily="2" charset="0"/>
              </a:rPr>
              <a:t>Sponsor of geen sponsor: een bijdrage is van harte welkom.</a:t>
            </a:r>
            <a:endParaRPr lang="nl-NL" sz="2000" dirty="0">
              <a:latin typeface="+mj-lt"/>
              <a:ea typeface="Roboto Light" panose="02000000000000000000" pitchFamily="2" charset="0"/>
              <a:cs typeface="Roboto Thi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47382" y="4876298"/>
            <a:ext cx="4393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/>
              <a:t>Aanvullende fondsen</a:t>
            </a:r>
            <a:endParaRPr lang="nl-NL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1103935" y="-90379"/>
            <a:ext cx="1139456" cy="970873"/>
          </a:xfrm>
          <a:prstGeom prst="rect">
            <a:avLst/>
          </a:prstGeom>
          <a:solidFill>
            <a:srgbClr val="005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184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8266" y="2090293"/>
            <a:ext cx="5340899" cy="19928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16668" y="5161467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Jezus</a:t>
            </a:r>
            <a:r>
              <a:rPr lang="nl-NL" dirty="0" smtClean="0"/>
              <a:t> </a:t>
            </a:r>
            <a:r>
              <a:rPr lang="nl-NL" dirty="0" smtClean="0">
                <a:latin typeface="+mj-lt"/>
              </a:rPr>
              <a:t>staat centraal</a:t>
            </a:r>
            <a:endParaRPr lang="nl-NL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0101" y="5161467"/>
            <a:ext cx="299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+mj-lt"/>
              </a:rPr>
              <a:t>v</a:t>
            </a:r>
            <a:r>
              <a:rPr lang="nl-NL" dirty="0" smtClean="0">
                <a:latin typeface="+mj-lt"/>
              </a:rPr>
              <a:t>oor</a:t>
            </a:r>
            <a:r>
              <a:rPr lang="nl-NL" dirty="0" smtClean="0"/>
              <a:t> </a:t>
            </a:r>
            <a:r>
              <a:rPr lang="nl-NL" b="1" dirty="0" smtClean="0"/>
              <a:t>kinderen</a:t>
            </a:r>
            <a:r>
              <a:rPr lang="nl-NL" dirty="0" smtClean="0"/>
              <a:t> </a:t>
            </a:r>
            <a:r>
              <a:rPr lang="nl-NL" dirty="0" smtClean="0">
                <a:latin typeface="+mj-lt"/>
              </a:rPr>
              <a:t>in armoede</a:t>
            </a:r>
            <a:endParaRPr lang="nl-NL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90933" y="5161467"/>
            <a:ext cx="299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+mj-lt"/>
              </a:rPr>
              <a:t>v</a:t>
            </a:r>
            <a:r>
              <a:rPr lang="nl-NL" dirty="0" smtClean="0">
                <a:latin typeface="+mj-lt"/>
              </a:rPr>
              <a:t>ia lokale </a:t>
            </a:r>
            <a:r>
              <a:rPr lang="nl-NL" b="1" dirty="0" smtClean="0"/>
              <a:t>kerken</a:t>
            </a:r>
            <a:endParaRPr lang="nl-NL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322234" y="5270501"/>
            <a:ext cx="0" cy="177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564967" y="5270501"/>
            <a:ext cx="0" cy="177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44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166</Words>
  <Application>Microsoft Office PowerPoint</Application>
  <PresentationFormat>Breedbeeld</PresentationFormat>
  <Paragraphs>17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Roboto</vt:lpstr>
      <vt:lpstr>Roboto Light</vt:lpstr>
      <vt:lpstr>Roboto Thin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Compassion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Jirska Alberts (NL-MAR)</dc:creator>
  <cp:lastModifiedBy>Francien van der Valk (NL-MAR)</cp:lastModifiedBy>
  <cp:revision>8</cp:revision>
  <dcterms:created xsi:type="dcterms:W3CDTF">2018-12-11T09:50:02Z</dcterms:created>
  <dcterms:modified xsi:type="dcterms:W3CDTF">2019-02-25T14:28:46Z</dcterms:modified>
</cp:coreProperties>
</file>